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1" name="Shape 151"/>
          <p:cNvSpPr/>
          <p:nvPr>
            <p:ph type="sldImg"/>
          </p:nvPr>
        </p:nvSpPr>
        <p:spPr>
          <a:xfrm>
            <a:off x="1143000" y="685800"/>
            <a:ext cx="4572000" cy="3429000"/>
          </a:xfrm>
          <a:prstGeom prst="rect">
            <a:avLst/>
          </a:prstGeom>
        </p:spPr>
        <p:txBody>
          <a:bodyPr/>
          <a:lstStyle/>
          <a:p>
            <a:pPr/>
          </a:p>
        </p:txBody>
      </p:sp>
      <p:sp>
        <p:nvSpPr>
          <p:cNvPr id="152" name="Shape 15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el mit Untertiel">
    <p:spTree>
      <p:nvGrpSpPr>
        <p:cNvPr id="1" name=""/>
        <p:cNvGrpSpPr/>
        <p:nvPr/>
      </p:nvGrpSpPr>
      <p:grpSpPr>
        <a:xfrm>
          <a:off x="0" y="0"/>
          <a:ext cx="0" cy="0"/>
          <a:chOff x="0" y="0"/>
          <a:chExt cx="0" cy="0"/>
        </a:xfrm>
      </p:grpSpPr>
      <p:sp>
        <p:nvSpPr>
          <p:cNvPr id="13" name="Titeltext"/>
          <p:cNvSpPr txBox="1"/>
          <p:nvPr>
            <p:ph type="title"/>
          </p:nvPr>
        </p:nvSpPr>
        <p:spPr>
          <a:xfrm>
            <a:off x="4833937" y="2303859"/>
            <a:ext cx="14716126" cy="4643438"/>
          </a:xfrm>
          <a:prstGeom prst="rect">
            <a:avLst/>
          </a:prstGeom>
        </p:spPr>
        <p:txBody>
          <a:bodyPr anchor="b"/>
          <a:lstStyle>
            <a:lvl1pPr>
              <a:defRPr sz="9000"/>
            </a:lvl1pPr>
          </a:lstStyle>
          <a:p>
            <a:pPr/>
            <a:r>
              <a:t>Titeltext</a:t>
            </a:r>
          </a:p>
        </p:txBody>
      </p:sp>
      <p:sp>
        <p:nvSpPr>
          <p:cNvPr id="14" name="Textebene 1…"/>
          <p:cNvSpPr txBox="1"/>
          <p:nvPr>
            <p:ph type="body" sz="quarter" idx="1"/>
          </p:nvPr>
        </p:nvSpPr>
        <p:spPr>
          <a:xfrm>
            <a:off x="4833937" y="7072312"/>
            <a:ext cx="14716126" cy="1589485"/>
          </a:xfrm>
          <a:prstGeom prst="rect">
            <a:avLst/>
          </a:prstGeom>
        </p:spPr>
        <p:txBody>
          <a:bodyPr anchor="t"/>
          <a:lstStyle>
            <a:lvl1pPr marL="0" indent="0" algn="ctr">
              <a:spcBef>
                <a:spcPts val="0"/>
              </a:spcBef>
              <a:buSzTx/>
              <a:buNone/>
              <a:defRPr sz="8000">
                <a:latin typeface="+mn-lt"/>
                <a:ea typeface="+mn-ea"/>
                <a:cs typeface="+mn-cs"/>
                <a:sym typeface="Avenir Next Demi Bold"/>
              </a:defRPr>
            </a:lvl1pPr>
            <a:lvl2pPr marL="0" indent="228600" algn="ctr">
              <a:spcBef>
                <a:spcPts val="0"/>
              </a:spcBef>
              <a:buSzTx/>
              <a:buNone/>
              <a:defRPr sz="8000">
                <a:latin typeface="+mn-lt"/>
                <a:ea typeface="+mn-ea"/>
                <a:cs typeface="+mn-cs"/>
                <a:sym typeface="Avenir Next Demi Bold"/>
              </a:defRPr>
            </a:lvl2pPr>
            <a:lvl3pPr marL="0" indent="457200" algn="ctr">
              <a:spcBef>
                <a:spcPts val="0"/>
              </a:spcBef>
              <a:buSzTx/>
              <a:buNone/>
              <a:defRPr sz="8000">
                <a:latin typeface="+mn-lt"/>
                <a:ea typeface="+mn-ea"/>
                <a:cs typeface="+mn-cs"/>
                <a:sym typeface="Avenir Next Demi Bold"/>
              </a:defRPr>
            </a:lvl3pPr>
            <a:lvl4pPr marL="0" indent="685800" algn="ctr">
              <a:spcBef>
                <a:spcPts val="0"/>
              </a:spcBef>
              <a:buSzTx/>
              <a:buNone/>
              <a:defRPr sz="8000">
                <a:latin typeface="+mn-lt"/>
                <a:ea typeface="+mn-ea"/>
                <a:cs typeface="+mn-cs"/>
                <a:sym typeface="Avenir Next Demi Bold"/>
              </a:defRPr>
            </a:lvl4pPr>
            <a:lvl5pPr marL="0" indent="914400" algn="ctr">
              <a:spcBef>
                <a:spcPts val="0"/>
              </a:spcBef>
              <a:buSzTx/>
              <a:buNone/>
              <a:defRPr sz="8000">
                <a:latin typeface="+mn-lt"/>
                <a:ea typeface="+mn-ea"/>
                <a:cs typeface="+mn-cs"/>
                <a:sym typeface="Avenir Next Demi Bold"/>
              </a:defRPr>
            </a:lvl5pPr>
          </a:lstStyle>
          <a:p>
            <a:pPr/>
            <a:r>
              <a:t>Textebene 1</a:t>
            </a:r>
          </a:p>
          <a:p>
            <a:pPr lvl="1"/>
            <a:r>
              <a:t>Textebene 2</a:t>
            </a:r>
          </a:p>
          <a:p>
            <a:pPr lvl="2"/>
            <a:r>
              <a:t>Textebene 3</a:t>
            </a:r>
          </a:p>
          <a:p>
            <a:pPr lvl="3"/>
            <a:r>
              <a:t>Textebene 4</a:t>
            </a:r>
          </a:p>
          <a:p>
            <a:pPr lvl="4"/>
            <a:r>
              <a:t>Textebene 5</a:t>
            </a:r>
          </a:p>
        </p:txBody>
      </p:sp>
      <p:pic>
        <p:nvPicPr>
          <p:cNvPr id="15" name="DLG-Logo-neu.pdf" descr="DLG-Logo-neu.pdf"/>
          <p:cNvPicPr>
            <a:picLocks noChangeAspect="1"/>
          </p:cNvPicPr>
          <p:nvPr/>
        </p:nvPicPr>
        <p:blipFill>
          <a:blip r:embed="rId2">
            <a:extLst/>
          </a:blip>
          <a:stretch>
            <a:fillRect/>
          </a:stretch>
        </p:blipFill>
        <p:spPr>
          <a:xfrm>
            <a:off x="444500" y="444500"/>
            <a:ext cx="8046774" cy="2235201"/>
          </a:xfrm>
          <a:prstGeom prst="rect">
            <a:avLst/>
          </a:prstGeom>
          <a:ln w="12700">
            <a:miter lim="400000"/>
          </a:ln>
        </p:spPr>
      </p:pic>
      <p:pic>
        <p:nvPicPr>
          <p:cNvPr id="16" name="DTS-Logo.pdf" descr="DTS-Logo.pdf"/>
          <p:cNvPicPr>
            <a:picLocks noChangeAspect="1"/>
          </p:cNvPicPr>
          <p:nvPr/>
        </p:nvPicPr>
        <p:blipFill>
          <a:blip r:embed="rId3">
            <a:extLst/>
          </a:blip>
          <a:stretch>
            <a:fillRect/>
          </a:stretch>
        </p:blipFill>
        <p:spPr>
          <a:xfrm>
            <a:off x="21704300" y="444500"/>
            <a:ext cx="2235201" cy="2235201"/>
          </a:xfrm>
          <a:prstGeom prst="rect">
            <a:avLst/>
          </a:prstGeom>
          <a:ln w="12700">
            <a:miter lim="400000"/>
          </a:ln>
        </p:spPr>
      </p:pic>
      <p:sp>
        <p:nvSpPr>
          <p:cNvPr id="17"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
        <p:nvSpPr>
          <p:cNvPr id="18" name="Foliennummer"/>
          <p:cNvSpPr txBox="1"/>
          <p:nvPr>
            <p:ph type="sldNum" sz="quarter" idx="2"/>
          </p:nvPr>
        </p:nvSpPr>
        <p:spPr>
          <a:xfrm>
            <a:off x="23507700" y="13010554"/>
            <a:ext cx="509144" cy="56197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C Überschrift &amp; Text">
    <p:spTree>
      <p:nvGrpSpPr>
        <p:cNvPr id="1" name=""/>
        <p:cNvGrpSpPr/>
        <p:nvPr/>
      </p:nvGrpSpPr>
      <p:grpSpPr>
        <a:xfrm>
          <a:off x="0" y="0"/>
          <a:ext cx="0" cy="0"/>
          <a:chOff x="0" y="0"/>
          <a:chExt cx="0" cy="0"/>
        </a:xfrm>
      </p:grpSpPr>
      <p:sp>
        <p:nvSpPr>
          <p:cNvPr id="107" name="Titeltext"/>
          <p:cNvSpPr txBox="1"/>
          <p:nvPr>
            <p:ph type="title"/>
          </p:nvPr>
        </p:nvSpPr>
        <p:spPr>
          <a:prstGeom prst="rect">
            <a:avLst/>
          </a:prstGeom>
        </p:spPr>
        <p:txBody>
          <a:bodyPr/>
          <a:lstStyle/>
          <a:p>
            <a:pPr/>
            <a:r>
              <a:t>Titeltext</a:t>
            </a:r>
          </a:p>
        </p:txBody>
      </p:sp>
      <p:sp>
        <p:nvSpPr>
          <p:cNvPr id="108"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109" name="Foliennummer"/>
          <p:cNvSpPr txBox="1"/>
          <p:nvPr>
            <p:ph type="sldNum" sz="quarter" idx="2"/>
          </p:nvPr>
        </p:nvSpPr>
        <p:spPr>
          <a:prstGeom prst="rect">
            <a:avLst/>
          </a:prstGeom>
        </p:spPr>
        <p:txBody>
          <a:bodyPr/>
          <a:lstStyle/>
          <a:p>
            <a:pPr/>
            <a:fld id="{86CB4B4D-7CA3-9044-876B-883B54F8677D}" type="slidenum"/>
          </a:p>
        </p:txBody>
      </p:sp>
      <p:sp>
        <p:nvSpPr>
          <p:cNvPr id="110" name="Name(n)"/>
          <p:cNvSpPr txBox="1"/>
          <p:nvPr>
            <p:ph type="body" sz="quarter" idx="21"/>
          </p:nvPr>
        </p:nvSpPr>
        <p:spPr>
          <a:xfrm>
            <a:off x="1421119" y="13085522"/>
            <a:ext cx="19464678" cy="561976"/>
          </a:xfrm>
          <a:prstGeom prst="rect">
            <a:avLst/>
          </a:prstGeom>
        </p:spPr>
        <p:txBody>
          <a:bodyPr>
            <a:spAutoFit/>
          </a:bodyPr>
          <a:lstStyle>
            <a:lvl1pPr marL="0" indent="0">
              <a:spcBef>
                <a:spcPts val="0"/>
              </a:spcBef>
              <a:buSzTx/>
              <a:buNone/>
              <a:defRPr sz="2400"/>
            </a:lvl1pPr>
          </a:lstStyle>
          <a:p>
            <a:pPr/>
            <a:r>
              <a:t>Name(n)</a:t>
            </a:r>
          </a:p>
        </p:txBody>
      </p:sp>
      <p:sp>
        <p:nvSpPr>
          <p:cNvPr id="111" name="cba"/>
          <p:cNvSpPr txBox="1"/>
          <p:nvPr/>
        </p:nvSpPr>
        <p:spPr>
          <a:xfrm>
            <a:off x="253978" y="12990272"/>
            <a:ext cx="974627"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latin typeface="Helvetica"/>
                <a:ea typeface="Helvetica"/>
                <a:cs typeface="Helvetica"/>
                <a:sym typeface="Helvetica"/>
              </a:defRPr>
            </a:lvl1pPr>
          </a:lstStyle>
          <a:p>
            <a:pPr/>
            <a:r>
              <a:t>cba</a:t>
            </a:r>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118" name="Foliennummer"/>
          <p:cNvSpPr txBox="1"/>
          <p:nvPr>
            <p:ph type="sldNum" sz="quarter" idx="2"/>
          </p:nvPr>
        </p:nvSpPr>
        <p:spPr>
          <a:xfrm>
            <a:off x="23507700" y="13110922"/>
            <a:ext cx="509144" cy="56197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C leer">
    <p:spTree>
      <p:nvGrpSpPr>
        <p:cNvPr id="1" name=""/>
        <p:cNvGrpSpPr/>
        <p:nvPr/>
      </p:nvGrpSpPr>
      <p:grpSpPr>
        <a:xfrm>
          <a:off x="0" y="0"/>
          <a:ext cx="0" cy="0"/>
          <a:chOff x="0" y="0"/>
          <a:chExt cx="0" cy="0"/>
        </a:xfrm>
      </p:grpSpPr>
      <p:sp>
        <p:nvSpPr>
          <p:cNvPr id="125" name="Foliennummer"/>
          <p:cNvSpPr txBox="1"/>
          <p:nvPr>
            <p:ph type="sldNum" sz="quarter" idx="2"/>
          </p:nvPr>
        </p:nvSpPr>
        <p:spPr>
          <a:xfrm>
            <a:off x="23507700" y="13110922"/>
            <a:ext cx="509144" cy="561976"/>
          </a:xfrm>
          <a:prstGeom prst="rect">
            <a:avLst/>
          </a:prstGeom>
        </p:spPr>
        <p:txBody>
          <a:bodyPr/>
          <a:lstStyle/>
          <a:p>
            <a:pPr/>
            <a:fld id="{86CB4B4D-7CA3-9044-876B-883B54F8677D}" type="slidenum"/>
          </a:p>
        </p:txBody>
      </p:sp>
      <p:sp>
        <p:nvSpPr>
          <p:cNvPr id="126" name="Name(n)"/>
          <p:cNvSpPr txBox="1"/>
          <p:nvPr>
            <p:ph type="body" sz="quarter" idx="21"/>
          </p:nvPr>
        </p:nvSpPr>
        <p:spPr>
          <a:xfrm>
            <a:off x="1421119" y="13085522"/>
            <a:ext cx="19464678" cy="561976"/>
          </a:xfrm>
          <a:prstGeom prst="rect">
            <a:avLst/>
          </a:prstGeom>
        </p:spPr>
        <p:txBody>
          <a:bodyPr>
            <a:spAutoFit/>
          </a:bodyPr>
          <a:lstStyle>
            <a:lvl1pPr marL="0" indent="0">
              <a:spcBef>
                <a:spcPts val="0"/>
              </a:spcBef>
              <a:buSzTx/>
              <a:buNone/>
              <a:defRPr sz="2400"/>
            </a:lvl1pPr>
          </a:lstStyle>
          <a:p>
            <a:pPr/>
            <a:r>
              <a:t>Name(n)</a:t>
            </a:r>
          </a:p>
        </p:txBody>
      </p:sp>
      <p:sp>
        <p:nvSpPr>
          <p:cNvPr id="127" name="cba"/>
          <p:cNvSpPr txBox="1"/>
          <p:nvPr/>
        </p:nvSpPr>
        <p:spPr>
          <a:xfrm>
            <a:off x="253978" y="12990272"/>
            <a:ext cx="974627"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latin typeface="Helvetica"/>
                <a:ea typeface="Helvetica"/>
                <a:cs typeface="Helvetica"/>
                <a:sym typeface="Helvetica"/>
              </a:defRPr>
            </a:lvl1pPr>
          </a:lstStyle>
          <a:p>
            <a:pPr/>
            <a:r>
              <a:t>cba</a:t>
            </a:r>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eer ohne Logo">
    <p:spTree>
      <p:nvGrpSpPr>
        <p:cNvPr id="1" name=""/>
        <p:cNvGrpSpPr/>
        <p:nvPr/>
      </p:nvGrpSpPr>
      <p:grpSpPr>
        <a:xfrm>
          <a:off x="0" y="0"/>
          <a:ext cx="0" cy="0"/>
          <a:chOff x="0" y="0"/>
          <a:chExt cx="0" cy="0"/>
        </a:xfrm>
      </p:grpSpPr>
      <p:sp>
        <p:nvSpPr>
          <p:cNvPr id="134" name="Foliennummer"/>
          <p:cNvSpPr txBox="1"/>
          <p:nvPr>
            <p:ph type="sldNum" sz="quarter" idx="2"/>
          </p:nvPr>
        </p:nvSpPr>
        <p:spPr>
          <a:xfrm>
            <a:off x="23507700" y="13110922"/>
            <a:ext cx="509144" cy="561976"/>
          </a:xfrm>
          <a:prstGeom prst="rect">
            <a:avLst/>
          </a:prstGeom>
        </p:spPr>
        <p:txBody>
          <a:bodyPr/>
          <a:lstStyle/>
          <a:p>
            <a:pPr/>
            <a:fld id="{86CB4B4D-7CA3-9044-876B-883B54F8677D}" type="slidenum"/>
          </a:p>
        </p:txBody>
      </p:sp>
      <p:sp>
        <p:nvSpPr>
          <p:cNvPr id="135"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C leer ohne Logo">
    <p:spTree>
      <p:nvGrpSpPr>
        <p:cNvPr id="1" name=""/>
        <p:cNvGrpSpPr/>
        <p:nvPr/>
      </p:nvGrpSpPr>
      <p:grpSpPr>
        <a:xfrm>
          <a:off x="0" y="0"/>
          <a:ext cx="0" cy="0"/>
          <a:chOff x="0" y="0"/>
          <a:chExt cx="0" cy="0"/>
        </a:xfrm>
      </p:grpSpPr>
      <p:sp>
        <p:nvSpPr>
          <p:cNvPr id="142" name="Foliennummer"/>
          <p:cNvSpPr txBox="1"/>
          <p:nvPr>
            <p:ph type="sldNum" sz="quarter" idx="2"/>
          </p:nvPr>
        </p:nvSpPr>
        <p:spPr>
          <a:xfrm>
            <a:off x="23507700" y="13098222"/>
            <a:ext cx="509144" cy="561976"/>
          </a:xfrm>
          <a:prstGeom prst="rect">
            <a:avLst/>
          </a:prstGeom>
        </p:spPr>
        <p:txBody>
          <a:bodyPr anchor="ctr"/>
          <a:lstStyle/>
          <a:p>
            <a:pPr/>
            <a:fld id="{86CB4B4D-7CA3-9044-876B-883B54F8677D}" type="slidenum"/>
          </a:p>
        </p:txBody>
      </p:sp>
      <p:sp>
        <p:nvSpPr>
          <p:cNvPr id="143"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
        <p:nvSpPr>
          <p:cNvPr id="144" name="Name(n)"/>
          <p:cNvSpPr txBox="1"/>
          <p:nvPr>
            <p:ph type="body" sz="quarter" idx="21"/>
          </p:nvPr>
        </p:nvSpPr>
        <p:spPr>
          <a:xfrm>
            <a:off x="1421119" y="13098222"/>
            <a:ext cx="19464678" cy="561976"/>
          </a:xfrm>
          <a:prstGeom prst="rect">
            <a:avLst/>
          </a:prstGeom>
        </p:spPr>
        <p:txBody>
          <a:bodyPr>
            <a:spAutoFit/>
          </a:bodyPr>
          <a:lstStyle>
            <a:lvl1pPr marL="0" indent="0">
              <a:spcBef>
                <a:spcPts val="0"/>
              </a:spcBef>
              <a:buSzTx/>
              <a:buNone/>
              <a:defRPr sz="2400"/>
            </a:lvl1pPr>
          </a:lstStyle>
          <a:p>
            <a:pPr/>
            <a:r>
              <a:t>Name(n)</a:t>
            </a:r>
          </a:p>
        </p:txBody>
      </p:sp>
      <p:pic>
        <p:nvPicPr>
          <p:cNvPr id="145" name="by-sa.png" descr="by-sa.png"/>
          <p:cNvPicPr>
            <a:picLocks noChangeAspect="1"/>
          </p:cNvPicPr>
          <p:nvPr/>
        </p:nvPicPr>
        <p:blipFill>
          <a:blip r:embed="rId2">
            <a:extLst/>
          </a:blip>
          <a:stretch>
            <a:fillRect/>
          </a:stretch>
        </p:blipFill>
        <p:spPr>
          <a:xfrm>
            <a:off x="151790" y="13179890"/>
            <a:ext cx="1160013" cy="405861"/>
          </a:xfrm>
          <a:prstGeom prst="rect">
            <a:avLst/>
          </a:prstGeom>
          <a:ln w="12700">
            <a:miter lim="400000"/>
          </a:ln>
        </p:spPr>
      </p:pic>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C Titel mit Untertiel">
    <p:spTree>
      <p:nvGrpSpPr>
        <p:cNvPr id="1" name=""/>
        <p:cNvGrpSpPr/>
        <p:nvPr/>
      </p:nvGrpSpPr>
      <p:grpSpPr>
        <a:xfrm>
          <a:off x="0" y="0"/>
          <a:ext cx="0" cy="0"/>
          <a:chOff x="0" y="0"/>
          <a:chExt cx="0" cy="0"/>
        </a:xfrm>
      </p:grpSpPr>
      <p:sp>
        <p:nvSpPr>
          <p:cNvPr id="25" name="Titeltext"/>
          <p:cNvSpPr txBox="1"/>
          <p:nvPr>
            <p:ph type="title"/>
          </p:nvPr>
        </p:nvSpPr>
        <p:spPr>
          <a:xfrm>
            <a:off x="4833937" y="2303859"/>
            <a:ext cx="14716126" cy="4643438"/>
          </a:xfrm>
          <a:prstGeom prst="rect">
            <a:avLst/>
          </a:prstGeom>
        </p:spPr>
        <p:txBody>
          <a:bodyPr anchor="b"/>
          <a:lstStyle>
            <a:lvl1pPr>
              <a:defRPr sz="9000"/>
            </a:lvl1pPr>
          </a:lstStyle>
          <a:p>
            <a:pPr/>
            <a:r>
              <a:t>Titeltext</a:t>
            </a:r>
          </a:p>
        </p:txBody>
      </p:sp>
      <p:sp>
        <p:nvSpPr>
          <p:cNvPr id="26" name="Textebene 1…"/>
          <p:cNvSpPr txBox="1"/>
          <p:nvPr>
            <p:ph type="body" sz="quarter" idx="1"/>
          </p:nvPr>
        </p:nvSpPr>
        <p:spPr>
          <a:xfrm>
            <a:off x="4833937" y="7072312"/>
            <a:ext cx="14716126" cy="1589485"/>
          </a:xfrm>
          <a:prstGeom prst="rect">
            <a:avLst/>
          </a:prstGeom>
        </p:spPr>
        <p:txBody>
          <a:bodyPr anchor="t"/>
          <a:lstStyle>
            <a:lvl1pPr marL="0" indent="0" algn="ctr">
              <a:spcBef>
                <a:spcPts val="0"/>
              </a:spcBef>
              <a:buSzTx/>
              <a:buNone/>
              <a:defRPr sz="8000">
                <a:latin typeface="+mn-lt"/>
                <a:ea typeface="+mn-ea"/>
                <a:cs typeface="+mn-cs"/>
                <a:sym typeface="Avenir Next Demi Bold"/>
              </a:defRPr>
            </a:lvl1pPr>
            <a:lvl2pPr marL="0" indent="228600" algn="ctr">
              <a:spcBef>
                <a:spcPts val="0"/>
              </a:spcBef>
              <a:buSzTx/>
              <a:buNone/>
              <a:defRPr sz="8000">
                <a:latin typeface="+mn-lt"/>
                <a:ea typeface="+mn-ea"/>
                <a:cs typeface="+mn-cs"/>
                <a:sym typeface="Avenir Next Demi Bold"/>
              </a:defRPr>
            </a:lvl2pPr>
            <a:lvl3pPr marL="0" indent="457200" algn="ctr">
              <a:spcBef>
                <a:spcPts val="0"/>
              </a:spcBef>
              <a:buSzTx/>
              <a:buNone/>
              <a:defRPr sz="8000">
                <a:latin typeface="+mn-lt"/>
                <a:ea typeface="+mn-ea"/>
                <a:cs typeface="+mn-cs"/>
                <a:sym typeface="Avenir Next Demi Bold"/>
              </a:defRPr>
            </a:lvl3pPr>
            <a:lvl4pPr marL="0" indent="685800" algn="ctr">
              <a:spcBef>
                <a:spcPts val="0"/>
              </a:spcBef>
              <a:buSzTx/>
              <a:buNone/>
              <a:defRPr sz="8000">
                <a:latin typeface="+mn-lt"/>
                <a:ea typeface="+mn-ea"/>
                <a:cs typeface="+mn-cs"/>
                <a:sym typeface="Avenir Next Demi Bold"/>
              </a:defRPr>
            </a:lvl4pPr>
            <a:lvl5pPr marL="0" indent="914400" algn="ctr">
              <a:spcBef>
                <a:spcPts val="0"/>
              </a:spcBef>
              <a:buSzTx/>
              <a:buNone/>
              <a:defRPr sz="8000">
                <a:latin typeface="+mn-lt"/>
                <a:ea typeface="+mn-ea"/>
                <a:cs typeface="+mn-cs"/>
                <a:sym typeface="Avenir Next Demi Bold"/>
              </a:defRPr>
            </a:lvl5pPr>
          </a:lstStyle>
          <a:p>
            <a:pPr/>
            <a:r>
              <a:t>Textebene 1</a:t>
            </a:r>
          </a:p>
          <a:p>
            <a:pPr lvl="1"/>
            <a:r>
              <a:t>Textebene 2</a:t>
            </a:r>
          </a:p>
          <a:p>
            <a:pPr lvl="2"/>
            <a:r>
              <a:t>Textebene 3</a:t>
            </a:r>
          </a:p>
          <a:p>
            <a:pPr lvl="3"/>
            <a:r>
              <a:t>Textebene 4</a:t>
            </a:r>
          </a:p>
          <a:p>
            <a:pPr lvl="4"/>
            <a:r>
              <a:t>Textebene 5</a:t>
            </a:r>
          </a:p>
        </p:txBody>
      </p:sp>
      <p:sp>
        <p:nvSpPr>
          <p:cNvPr id="27"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
        <p:nvSpPr>
          <p:cNvPr id="28" name="Name(n)"/>
          <p:cNvSpPr txBox="1"/>
          <p:nvPr>
            <p:ph type="body" sz="quarter" idx="21"/>
          </p:nvPr>
        </p:nvSpPr>
        <p:spPr>
          <a:xfrm>
            <a:off x="1421119" y="13085522"/>
            <a:ext cx="19464678" cy="561976"/>
          </a:xfrm>
          <a:prstGeom prst="rect">
            <a:avLst/>
          </a:prstGeom>
        </p:spPr>
        <p:txBody>
          <a:bodyPr>
            <a:spAutoFit/>
          </a:bodyPr>
          <a:lstStyle>
            <a:lvl1pPr marL="0" indent="0">
              <a:spcBef>
                <a:spcPts val="0"/>
              </a:spcBef>
              <a:buSzTx/>
              <a:buNone/>
              <a:defRPr sz="2400"/>
            </a:lvl1pPr>
          </a:lstStyle>
          <a:p>
            <a:pPr/>
            <a:r>
              <a:t>Name(n)</a:t>
            </a:r>
          </a:p>
        </p:txBody>
      </p:sp>
      <p:pic>
        <p:nvPicPr>
          <p:cNvPr id="29" name="by-sa.png" descr="by-sa.png"/>
          <p:cNvPicPr>
            <a:picLocks noChangeAspect="1"/>
          </p:cNvPicPr>
          <p:nvPr/>
        </p:nvPicPr>
        <p:blipFill>
          <a:blip r:embed="rId2">
            <a:extLst/>
          </a:blip>
          <a:stretch>
            <a:fillRect/>
          </a:stretch>
        </p:blipFill>
        <p:spPr>
          <a:xfrm>
            <a:off x="151790" y="13179890"/>
            <a:ext cx="1160013" cy="405861"/>
          </a:xfrm>
          <a:prstGeom prst="rect">
            <a:avLst/>
          </a:prstGeom>
          <a:ln w="12700">
            <a:miter lim="400000"/>
          </a:ln>
        </p:spPr>
      </p:pic>
      <p:sp>
        <p:nvSpPr>
          <p:cNvPr id="30" name="Foliennummer"/>
          <p:cNvSpPr txBox="1"/>
          <p:nvPr>
            <p:ph type="sldNum" sz="quarter" idx="2"/>
          </p:nvPr>
        </p:nvSpPr>
        <p:spPr>
          <a:xfrm>
            <a:off x="23507700" y="13010554"/>
            <a:ext cx="509144" cy="56197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p:spTree>
      <p:nvGrpSpPr>
        <p:cNvPr id="1" name=""/>
        <p:cNvGrpSpPr/>
        <p:nvPr/>
      </p:nvGrpSpPr>
      <p:grpSpPr>
        <a:xfrm>
          <a:off x="0" y="0"/>
          <a:ext cx="0" cy="0"/>
          <a:chOff x="0" y="0"/>
          <a:chExt cx="0" cy="0"/>
        </a:xfrm>
      </p:grpSpPr>
      <p:sp>
        <p:nvSpPr>
          <p:cNvPr id="37" name="Titeltext"/>
          <p:cNvSpPr txBox="1"/>
          <p:nvPr>
            <p:ph type="title"/>
          </p:nvPr>
        </p:nvSpPr>
        <p:spPr>
          <a:xfrm>
            <a:off x="4833937" y="4536281"/>
            <a:ext cx="14716126" cy="4643438"/>
          </a:xfrm>
          <a:prstGeom prst="rect">
            <a:avLst/>
          </a:prstGeom>
        </p:spPr>
        <p:txBody>
          <a:bodyPr/>
          <a:lstStyle>
            <a:lvl1pPr>
              <a:defRPr sz="9000"/>
            </a:lvl1pPr>
          </a:lstStyle>
          <a:p>
            <a:pPr/>
            <a:r>
              <a:t>Titeltext</a:t>
            </a:r>
          </a:p>
        </p:txBody>
      </p:sp>
      <p:pic>
        <p:nvPicPr>
          <p:cNvPr id="38" name="DLG-Logo-neu.pdf" descr="DLG-Logo-neu.pdf"/>
          <p:cNvPicPr>
            <a:picLocks noChangeAspect="1"/>
          </p:cNvPicPr>
          <p:nvPr/>
        </p:nvPicPr>
        <p:blipFill>
          <a:blip r:embed="rId2">
            <a:extLst/>
          </a:blip>
          <a:stretch>
            <a:fillRect/>
          </a:stretch>
        </p:blipFill>
        <p:spPr>
          <a:xfrm>
            <a:off x="444500" y="444500"/>
            <a:ext cx="8046774" cy="2235201"/>
          </a:xfrm>
          <a:prstGeom prst="rect">
            <a:avLst/>
          </a:prstGeom>
          <a:ln w="12700">
            <a:miter lim="400000"/>
          </a:ln>
        </p:spPr>
      </p:pic>
      <p:pic>
        <p:nvPicPr>
          <p:cNvPr id="39" name="DTS-Logo.pdf" descr="DTS-Logo.pdf"/>
          <p:cNvPicPr>
            <a:picLocks noChangeAspect="1"/>
          </p:cNvPicPr>
          <p:nvPr/>
        </p:nvPicPr>
        <p:blipFill>
          <a:blip r:embed="rId3">
            <a:extLst/>
          </a:blip>
          <a:stretch>
            <a:fillRect/>
          </a:stretch>
        </p:blipFill>
        <p:spPr>
          <a:xfrm>
            <a:off x="21704300" y="444500"/>
            <a:ext cx="2235201" cy="2235201"/>
          </a:xfrm>
          <a:prstGeom prst="rect">
            <a:avLst/>
          </a:prstGeom>
          <a:ln w="12700">
            <a:miter lim="400000"/>
          </a:ln>
        </p:spPr>
      </p:pic>
      <p:sp>
        <p:nvSpPr>
          <p:cNvPr id="40"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
        <p:nvSpPr>
          <p:cNvPr id="4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C Titel">
    <p:spTree>
      <p:nvGrpSpPr>
        <p:cNvPr id="1" name=""/>
        <p:cNvGrpSpPr/>
        <p:nvPr/>
      </p:nvGrpSpPr>
      <p:grpSpPr>
        <a:xfrm>
          <a:off x="0" y="0"/>
          <a:ext cx="0" cy="0"/>
          <a:chOff x="0" y="0"/>
          <a:chExt cx="0" cy="0"/>
        </a:xfrm>
      </p:grpSpPr>
      <p:sp>
        <p:nvSpPr>
          <p:cNvPr id="48" name="Titeltext"/>
          <p:cNvSpPr txBox="1"/>
          <p:nvPr>
            <p:ph type="title"/>
          </p:nvPr>
        </p:nvSpPr>
        <p:spPr>
          <a:xfrm>
            <a:off x="4833937" y="4536281"/>
            <a:ext cx="14716126" cy="4643438"/>
          </a:xfrm>
          <a:prstGeom prst="rect">
            <a:avLst/>
          </a:prstGeom>
        </p:spPr>
        <p:txBody>
          <a:bodyPr/>
          <a:lstStyle>
            <a:lvl1pPr>
              <a:defRPr sz="9000"/>
            </a:lvl1pPr>
          </a:lstStyle>
          <a:p>
            <a:pPr/>
            <a:r>
              <a:t>Titeltext</a:t>
            </a:r>
          </a:p>
        </p:txBody>
      </p:sp>
      <p:pic>
        <p:nvPicPr>
          <p:cNvPr id="49" name="DLG-Logo-neu.pdf" descr="DLG-Logo-neu.pdf"/>
          <p:cNvPicPr>
            <a:picLocks noChangeAspect="1"/>
          </p:cNvPicPr>
          <p:nvPr/>
        </p:nvPicPr>
        <p:blipFill>
          <a:blip r:embed="rId2">
            <a:extLst/>
          </a:blip>
          <a:stretch>
            <a:fillRect/>
          </a:stretch>
        </p:blipFill>
        <p:spPr>
          <a:xfrm>
            <a:off x="444500" y="444500"/>
            <a:ext cx="8046774" cy="2235201"/>
          </a:xfrm>
          <a:prstGeom prst="rect">
            <a:avLst/>
          </a:prstGeom>
          <a:ln w="12700">
            <a:miter lim="400000"/>
          </a:ln>
        </p:spPr>
      </p:pic>
      <p:pic>
        <p:nvPicPr>
          <p:cNvPr id="50" name="DTS-Logo.pdf" descr="DTS-Logo.pdf"/>
          <p:cNvPicPr>
            <a:picLocks noChangeAspect="1"/>
          </p:cNvPicPr>
          <p:nvPr/>
        </p:nvPicPr>
        <p:blipFill>
          <a:blip r:embed="rId3">
            <a:extLst/>
          </a:blip>
          <a:stretch>
            <a:fillRect/>
          </a:stretch>
        </p:blipFill>
        <p:spPr>
          <a:xfrm>
            <a:off x="21704300" y="444500"/>
            <a:ext cx="2235201" cy="2235201"/>
          </a:xfrm>
          <a:prstGeom prst="rect">
            <a:avLst/>
          </a:prstGeom>
          <a:ln w="12700">
            <a:miter lim="400000"/>
          </a:ln>
        </p:spPr>
      </p:pic>
      <p:sp>
        <p:nvSpPr>
          <p:cNvPr id="51"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
        <p:nvSpPr>
          <p:cNvPr id="52" name="Name(n)"/>
          <p:cNvSpPr txBox="1"/>
          <p:nvPr>
            <p:ph type="body" sz="quarter" idx="21"/>
          </p:nvPr>
        </p:nvSpPr>
        <p:spPr>
          <a:xfrm>
            <a:off x="1421119" y="13085522"/>
            <a:ext cx="19464678" cy="561976"/>
          </a:xfrm>
          <a:prstGeom prst="rect">
            <a:avLst/>
          </a:prstGeom>
        </p:spPr>
        <p:txBody>
          <a:bodyPr>
            <a:spAutoFit/>
          </a:bodyPr>
          <a:lstStyle>
            <a:lvl1pPr marL="0" indent="0">
              <a:spcBef>
                <a:spcPts val="0"/>
              </a:spcBef>
              <a:buSzTx/>
              <a:buNone/>
              <a:defRPr sz="2400"/>
            </a:lvl1pPr>
          </a:lstStyle>
          <a:p>
            <a:pPr/>
            <a:r>
              <a:t>Name(n)</a:t>
            </a:r>
          </a:p>
        </p:txBody>
      </p:sp>
      <p:sp>
        <p:nvSpPr>
          <p:cNvPr id="53" name="cba"/>
          <p:cNvSpPr txBox="1"/>
          <p:nvPr/>
        </p:nvSpPr>
        <p:spPr>
          <a:xfrm>
            <a:off x="253978" y="12990272"/>
            <a:ext cx="974627"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latin typeface="Helvetica"/>
                <a:ea typeface="Helvetica"/>
                <a:cs typeface="Helvetica"/>
                <a:sym typeface="Helvetica"/>
              </a:defRPr>
            </a:lvl1pPr>
          </a:lstStyle>
          <a:p>
            <a:pPr/>
            <a:r>
              <a:t>cba</a:t>
            </a:r>
          </a:p>
        </p:txBody>
      </p:sp>
      <p:sp>
        <p:nvSpPr>
          <p:cNvPr id="54"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Überschrift Mitte">
    <p:spTree>
      <p:nvGrpSpPr>
        <p:cNvPr id="1" name=""/>
        <p:cNvGrpSpPr/>
        <p:nvPr/>
      </p:nvGrpSpPr>
      <p:grpSpPr>
        <a:xfrm>
          <a:off x="0" y="0"/>
          <a:ext cx="0" cy="0"/>
          <a:chOff x="0" y="0"/>
          <a:chExt cx="0" cy="0"/>
        </a:xfrm>
      </p:grpSpPr>
      <p:sp>
        <p:nvSpPr>
          <p:cNvPr id="61" name="Titeltext"/>
          <p:cNvSpPr txBox="1"/>
          <p:nvPr>
            <p:ph type="title"/>
          </p:nvPr>
        </p:nvSpPr>
        <p:spPr>
          <a:xfrm>
            <a:off x="4833937" y="4536281"/>
            <a:ext cx="14716126" cy="4643438"/>
          </a:xfrm>
          <a:prstGeom prst="rect">
            <a:avLst/>
          </a:prstGeom>
        </p:spPr>
        <p:txBody>
          <a:bodyPr/>
          <a:lstStyle/>
          <a:p>
            <a:pPr/>
            <a:r>
              <a:t>Titeltext</a:t>
            </a:r>
          </a:p>
        </p:txBody>
      </p:sp>
      <p:sp>
        <p:nvSpPr>
          <p:cNvPr id="62"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C Überschrift Mitte">
    <p:spTree>
      <p:nvGrpSpPr>
        <p:cNvPr id="1" name=""/>
        <p:cNvGrpSpPr/>
        <p:nvPr/>
      </p:nvGrpSpPr>
      <p:grpSpPr>
        <a:xfrm>
          <a:off x="0" y="0"/>
          <a:ext cx="0" cy="0"/>
          <a:chOff x="0" y="0"/>
          <a:chExt cx="0" cy="0"/>
        </a:xfrm>
      </p:grpSpPr>
      <p:sp>
        <p:nvSpPr>
          <p:cNvPr id="69" name="Titeltext"/>
          <p:cNvSpPr txBox="1"/>
          <p:nvPr>
            <p:ph type="title"/>
          </p:nvPr>
        </p:nvSpPr>
        <p:spPr>
          <a:xfrm>
            <a:off x="4833937" y="4536281"/>
            <a:ext cx="14716126" cy="4643438"/>
          </a:xfrm>
          <a:prstGeom prst="rect">
            <a:avLst/>
          </a:prstGeom>
        </p:spPr>
        <p:txBody>
          <a:bodyPr/>
          <a:lstStyle/>
          <a:p>
            <a:pPr/>
            <a:r>
              <a:t>Titeltext</a:t>
            </a:r>
          </a:p>
        </p:txBody>
      </p:sp>
      <p:sp>
        <p:nvSpPr>
          <p:cNvPr id="70" name="Foliennummer"/>
          <p:cNvSpPr txBox="1"/>
          <p:nvPr>
            <p:ph type="sldNum" sz="quarter" idx="2"/>
          </p:nvPr>
        </p:nvSpPr>
        <p:spPr>
          <a:prstGeom prst="rect">
            <a:avLst/>
          </a:prstGeom>
        </p:spPr>
        <p:txBody>
          <a:bodyPr/>
          <a:lstStyle/>
          <a:p>
            <a:pPr/>
            <a:fld id="{86CB4B4D-7CA3-9044-876B-883B54F8677D}" type="slidenum"/>
          </a:p>
        </p:txBody>
      </p:sp>
      <p:sp>
        <p:nvSpPr>
          <p:cNvPr id="71"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
        <p:nvSpPr>
          <p:cNvPr id="72" name="Name(n)"/>
          <p:cNvSpPr txBox="1"/>
          <p:nvPr>
            <p:ph type="body" sz="quarter" idx="21"/>
          </p:nvPr>
        </p:nvSpPr>
        <p:spPr>
          <a:xfrm>
            <a:off x="1421119" y="13110922"/>
            <a:ext cx="19464678" cy="561976"/>
          </a:xfrm>
          <a:prstGeom prst="rect">
            <a:avLst/>
          </a:prstGeom>
        </p:spPr>
        <p:txBody>
          <a:bodyPr>
            <a:spAutoFit/>
          </a:bodyPr>
          <a:lstStyle>
            <a:lvl1pPr marL="0" indent="0">
              <a:spcBef>
                <a:spcPts val="0"/>
              </a:spcBef>
              <a:buSzTx/>
              <a:buNone/>
              <a:defRPr sz="2400"/>
            </a:lvl1pPr>
          </a:lstStyle>
          <a:p>
            <a:pPr/>
            <a:r>
              <a:t>Name(n)</a:t>
            </a:r>
          </a:p>
        </p:txBody>
      </p:sp>
      <p:pic>
        <p:nvPicPr>
          <p:cNvPr id="73" name="by-sa.png" descr="by-sa.png"/>
          <p:cNvPicPr>
            <a:picLocks noChangeAspect="1"/>
          </p:cNvPicPr>
          <p:nvPr/>
        </p:nvPicPr>
        <p:blipFill>
          <a:blip r:embed="rId2">
            <a:extLst/>
          </a:blip>
          <a:stretch>
            <a:fillRect/>
          </a:stretch>
        </p:blipFill>
        <p:spPr>
          <a:xfrm>
            <a:off x="151790" y="13179890"/>
            <a:ext cx="1160013" cy="405861"/>
          </a:xfrm>
          <a:prstGeom prst="rect">
            <a:avLst/>
          </a:prstGeom>
          <a:ln w="12700">
            <a:miter lim="400000"/>
          </a:ln>
        </p:spPr>
      </p:pic>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Überschrift oben">
    <p:spTree>
      <p:nvGrpSpPr>
        <p:cNvPr id="1" name=""/>
        <p:cNvGrpSpPr/>
        <p:nvPr/>
      </p:nvGrpSpPr>
      <p:grpSpPr>
        <a:xfrm>
          <a:off x="0" y="0"/>
          <a:ext cx="0" cy="0"/>
          <a:chOff x="0" y="0"/>
          <a:chExt cx="0" cy="0"/>
        </a:xfrm>
      </p:grpSpPr>
      <p:sp>
        <p:nvSpPr>
          <p:cNvPr id="80" name="Foliennummer"/>
          <p:cNvSpPr txBox="1"/>
          <p:nvPr>
            <p:ph type="sldNum" sz="quarter" idx="2"/>
          </p:nvPr>
        </p:nvSpPr>
        <p:spPr>
          <a:xfrm>
            <a:off x="23507700" y="13110922"/>
            <a:ext cx="509144" cy="561976"/>
          </a:xfrm>
          <a:prstGeom prst="rect">
            <a:avLst/>
          </a:prstGeom>
        </p:spPr>
        <p:txBody>
          <a:bodyPr/>
          <a:lstStyle/>
          <a:p>
            <a:pPr/>
            <a:fld id="{86CB4B4D-7CA3-9044-876B-883B54F8677D}" type="slidenum"/>
          </a:p>
        </p:txBody>
      </p:sp>
      <p:sp>
        <p:nvSpPr>
          <p:cNvPr id="81" name="Titeltext"/>
          <p:cNvSpPr txBox="1"/>
          <p:nvPr>
            <p:ph type="title"/>
          </p:nvPr>
        </p:nvSpPr>
        <p:spPr>
          <a:xfrm>
            <a:off x="8538892" y="44053"/>
            <a:ext cx="14819075" cy="3036095"/>
          </a:xfrm>
          <a:prstGeom prst="rect">
            <a:avLst/>
          </a:prstGeom>
        </p:spPr>
        <p:txBody>
          <a:bodyPr/>
          <a:lstStyle/>
          <a:p>
            <a:pPr/>
            <a:r>
              <a:t>Titeltext</a:t>
            </a: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C Überschrift oben">
    <p:spTree>
      <p:nvGrpSpPr>
        <p:cNvPr id="1" name=""/>
        <p:cNvGrpSpPr/>
        <p:nvPr/>
      </p:nvGrpSpPr>
      <p:grpSpPr>
        <a:xfrm>
          <a:off x="0" y="0"/>
          <a:ext cx="0" cy="0"/>
          <a:chOff x="0" y="0"/>
          <a:chExt cx="0" cy="0"/>
        </a:xfrm>
      </p:grpSpPr>
      <p:sp>
        <p:nvSpPr>
          <p:cNvPr id="88" name="Foliennummer"/>
          <p:cNvSpPr txBox="1"/>
          <p:nvPr>
            <p:ph type="sldNum" sz="quarter" idx="2"/>
          </p:nvPr>
        </p:nvSpPr>
        <p:spPr>
          <a:xfrm>
            <a:off x="23507700" y="13110922"/>
            <a:ext cx="509144" cy="561976"/>
          </a:xfrm>
          <a:prstGeom prst="rect">
            <a:avLst/>
          </a:prstGeom>
        </p:spPr>
        <p:txBody>
          <a:bodyPr/>
          <a:lstStyle/>
          <a:p>
            <a:pPr/>
            <a:fld id="{86CB4B4D-7CA3-9044-876B-883B54F8677D}" type="slidenum"/>
          </a:p>
        </p:txBody>
      </p:sp>
      <p:sp>
        <p:nvSpPr>
          <p:cNvPr id="89" name="Name(n)"/>
          <p:cNvSpPr txBox="1"/>
          <p:nvPr>
            <p:ph type="body" sz="quarter" idx="21"/>
          </p:nvPr>
        </p:nvSpPr>
        <p:spPr>
          <a:xfrm>
            <a:off x="1421119" y="13085522"/>
            <a:ext cx="19464678" cy="561976"/>
          </a:xfrm>
          <a:prstGeom prst="rect">
            <a:avLst/>
          </a:prstGeom>
        </p:spPr>
        <p:txBody>
          <a:bodyPr>
            <a:spAutoFit/>
          </a:bodyPr>
          <a:lstStyle>
            <a:lvl1pPr marL="0" indent="0">
              <a:spcBef>
                <a:spcPts val="0"/>
              </a:spcBef>
              <a:buSzTx/>
              <a:buNone/>
              <a:defRPr sz="2400"/>
            </a:lvl1pPr>
          </a:lstStyle>
          <a:p>
            <a:pPr/>
            <a:r>
              <a:t>Name(n)</a:t>
            </a:r>
          </a:p>
        </p:txBody>
      </p:sp>
      <p:sp>
        <p:nvSpPr>
          <p:cNvPr id="90" name="cba"/>
          <p:cNvSpPr txBox="1"/>
          <p:nvPr/>
        </p:nvSpPr>
        <p:spPr>
          <a:xfrm>
            <a:off x="253978" y="12990272"/>
            <a:ext cx="974627"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latin typeface="Helvetica"/>
                <a:ea typeface="Helvetica"/>
                <a:cs typeface="Helvetica"/>
                <a:sym typeface="Helvetica"/>
              </a:defRPr>
            </a:lvl1pPr>
          </a:lstStyle>
          <a:p>
            <a:pPr/>
            <a:r>
              <a:t>cba</a:t>
            </a:r>
          </a:p>
        </p:txBody>
      </p:sp>
      <p:sp>
        <p:nvSpPr>
          <p:cNvPr id="91" name="Titeltext"/>
          <p:cNvSpPr txBox="1"/>
          <p:nvPr>
            <p:ph type="title"/>
          </p:nvPr>
        </p:nvSpPr>
        <p:spPr>
          <a:xfrm>
            <a:off x="8538892" y="44053"/>
            <a:ext cx="14819075" cy="3036095"/>
          </a:xfrm>
          <a:prstGeom prst="rect">
            <a:avLst/>
          </a:prstGeom>
        </p:spPr>
        <p:txBody>
          <a:bodyPr/>
          <a:lstStyle/>
          <a:p>
            <a:pPr/>
            <a:r>
              <a:t>Titeltext</a:t>
            </a:r>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Überschrift &amp; Text">
    <p:spTree>
      <p:nvGrpSpPr>
        <p:cNvPr id="1" name=""/>
        <p:cNvGrpSpPr/>
        <p:nvPr/>
      </p:nvGrpSpPr>
      <p:grpSpPr>
        <a:xfrm>
          <a:off x="0" y="0"/>
          <a:ext cx="0" cy="0"/>
          <a:chOff x="0" y="0"/>
          <a:chExt cx="0" cy="0"/>
        </a:xfrm>
      </p:grpSpPr>
      <p:sp>
        <p:nvSpPr>
          <p:cNvPr id="98" name="Titeltext"/>
          <p:cNvSpPr txBox="1"/>
          <p:nvPr>
            <p:ph type="title"/>
          </p:nvPr>
        </p:nvSpPr>
        <p:spPr>
          <a:prstGeom prst="rect">
            <a:avLst/>
          </a:prstGeom>
        </p:spPr>
        <p:txBody>
          <a:bodyPr/>
          <a:lstStyle/>
          <a:p>
            <a:pPr/>
            <a:r>
              <a:t>Titeltext</a:t>
            </a:r>
          </a:p>
        </p:txBody>
      </p:sp>
      <p:sp>
        <p:nvSpPr>
          <p:cNvPr id="99"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10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eltext"/>
          <p:cNvSpPr txBox="1"/>
          <p:nvPr>
            <p:ph type="title"/>
          </p:nvPr>
        </p:nvSpPr>
        <p:spPr>
          <a:xfrm>
            <a:off x="8143882" y="530188"/>
            <a:ext cx="15609095" cy="206382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Titeltext</a:t>
            </a:r>
          </a:p>
        </p:txBody>
      </p:sp>
      <p:sp>
        <p:nvSpPr>
          <p:cNvPr id="3" name="Textebene 1…"/>
          <p:cNvSpPr txBox="1"/>
          <p:nvPr>
            <p:ph type="body" idx="1"/>
          </p:nvPr>
        </p:nvSpPr>
        <p:spPr>
          <a:xfrm>
            <a:off x="1409653" y="3661171"/>
            <a:ext cx="215646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Textebene 1</a:t>
            </a:r>
          </a:p>
          <a:p>
            <a:pPr lvl="1"/>
            <a:r>
              <a:t>Textebene 2</a:t>
            </a:r>
          </a:p>
          <a:p>
            <a:pPr lvl="2"/>
            <a:r>
              <a:t>Textebene 3</a:t>
            </a:r>
          </a:p>
          <a:p>
            <a:pPr lvl="3"/>
            <a:r>
              <a:t>Textebene 4</a:t>
            </a:r>
          </a:p>
          <a:p>
            <a:pPr lvl="4"/>
            <a:r>
              <a:t>Textebene 5</a:t>
            </a:r>
          </a:p>
        </p:txBody>
      </p:sp>
      <p:sp>
        <p:nvSpPr>
          <p:cNvPr id="4" name="Foliennummer"/>
          <p:cNvSpPr txBox="1"/>
          <p:nvPr>
            <p:ph type="sldNum" sz="quarter" idx="2"/>
          </p:nvPr>
        </p:nvSpPr>
        <p:spPr>
          <a:xfrm>
            <a:off x="23507700" y="13106400"/>
            <a:ext cx="509144" cy="561975"/>
          </a:xfrm>
          <a:prstGeom prst="rect">
            <a:avLst/>
          </a:prstGeom>
          <a:ln w="12700">
            <a:miter lim="400000"/>
          </a:ln>
        </p:spPr>
        <p:txBody>
          <a:bodyPr wrap="none" lIns="71437" tIns="71437" rIns="71437" bIns="71437">
            <a:spAutoFit/>
          </a:bodyPr>
          <a:lstStyle>
            <a:lvl1pPr>
              <a:defRPr sz="2400">
                <a:latin typeface="Avenir Next Regular"/>
                <a:ea typeface="Avenir Next Regular"/>
                <a:cs typeface="Avenir Next Regular"/>
                <a:sym typeface="Avenir Next Regular"/>
              </a:defRPr>
            </a:lvl1pPr>
          </a:lstStyle>
          <a:p>
            <a:pPr/>
            <a:fld id="{86CB4B4D-7CA3-9044-876B-883B54F8677D}" type="slidenum"/>
          </a:p>
        </p:txBody>
      </p:sp>
      <p:pic>
        <p:nvPicPr>
          <p:cNvPr id="5" name="DLG-Logo-neu.pdf" descr="DLG-Logo-neu.pdf"/>
          <p:cNvPicPr>
            <a:picLocks noChangeAspect="1"/>
          </p:cNvPicPr>
          <p:nvPr/>
        </p:nvPicPr>
        <p:blipFill>
          <a:blip r:embed="rId2">
            <a:extLst/>
          </a:blip>
          <a:stretch>
            <a:fillRect/>
          </a:stretch>
        </p:blipFill>
        <p:spPr>
          <a:xfrm>
            <a:off x="444500" y="444500"/>
            <a:ext cx="8046774" cy="2235201"/>
          </a:xfrm>
          <a:prstGeom prst="rect">
            <a:avLst/>
          </a:prstGeom>
          <a:ln w="12700">
            <a:miter lim="400000"/>
          </a:ln>
        </p:spPr>
      </p:pic>
      <p:sp>
        <p:nvSpPr>
          <p:cNvPr id="6"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1pPr>
      <a:lvl2pPr marL="0" marR="0" indent="2286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2pPr>
      <a:lvl3pPr marL="0" marR="0" indent="4572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3pPr>
      <a:lvl4pPr marL="0" marR="0" indent="6858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4pPr>
      <a:lvl5pPr marL="0" marR="0" indent="9144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9pPr>
    </p:titleStyle>
    <p:bodyStyle>
      <a:lvl1pPr marL="508000" marR="0" indent="-508000"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1pPr>
      <a:lvl2pPr marL="10618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2pPr>
      <a:lvl3pPr marL="15063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3pPr>
      <a:lvl4pPr marL="19508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4pPr>
      <a:lvl5pPr marL="23953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5pPr>
      <a:lvl6pPr marL="28398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6pPr>
      <a:lvl7pPr marL="32843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7pPr>
      <a:lvl8pPr marL="37288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8pPr>
      <a:lvl9pPr marL="41733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9pPr>
    </p:bodyStyle>
    <p:otherStyle>
      <a:lvl1pPr marL="0" marR="0" indent="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1pPr>
      <a:lvl2pPr marL="0" marR="0" indent="2286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2pPr>
      <a:lvl3pPr marL="0" marR="0" indent="4572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3pPr>
      <a:lvl4pPr marL="0" marR="0" indent="6858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4pPr>
      <a:lvl5pPr marL="0" marR="0" indent="9144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5" name="Stefan Janke, Heiko Etzold"/>
          <p:cNvSpPr txBox="1"/>
          <p:nvPr>
            <p:ph type="body" idx="21"/>
          </p:nvPr>
        </p:nvSpPr>
        <p:spPr>
          <a:prstGeom prst="rect">
            <a:avLst/>
          </a:prstGeom>
        </p:spPr>
        <p:txBody>
          <a:bodyPr/>
          <a:lstStyle/>
          <a:p>
            <a:pPr/>
            <a:r>
              <a:t>Stefan Janke, Heiko Etzold</a:t>
            </a:r>
          </a:p>
        </p:txBody>
      </p:sp>
      <p:sp>
        <p:nvSpPr>
          <p:cNvPr id="156" name="Programmieren mit der Klötzchen-App"/>
          <p:cNvSpPr txBox="1"/>
          <p:nvPr>
            <p:ph type="title" idx="4294967295"/>
          </p:nvPr>
        </p:nvSpPr>
        <p:spPr>
          <a:xfrm>
            <a:off x="640722" y="2024459"/>
            <a:ext cx="23102556" cy="2350394"/>
          </a:xfrm>
          <a:prstGeom prst="rect">
            <a:avLst/>
          </a:prstGeom>
        </p:spPr>
        <p:txBody>
          <a:bodyPr>
            <a:noAutofit/>
          </a:bodyPr>
          <a:lstStyle>
            <a:lvl1pPr>
              <a:defRPr sz="9000"/>
            </a:lvl1pPr>
          </a:lstStyle>
          <a:p>
            <a:pPr/>
            <a:r>
              <a:t>Programmieren mit der Klötzchen-App</a:t>
            </a:r>
          </a:p>
        </p:txBody>
      </p:sp>
      <p:sp>
        <p:nvSpPr>
          <p:cNvPr id="157" name="Aufgabenstellungen für den Unterricht"/>
          <p:cNvSpPr txBox="1"/>
          <p:nvPr>
            <p:ph type="body" sz="quarter" idx="4294967295"/>
          </p:nvPr>
        </p:nvSpPr>
        <p:spPr>
          <a:xfrm>
            <a:off x="3986712" y="9964789"/>
            <a:ext cx="16410576" cy="1589485"/>
          </a:xfrm>
          <a:prstGeom prst="rect">
            <a:avLst/>
          </a:prstGeom>
        </p:spPr>
        <p:txBody>
          <a:bodyPr>
            <a:noAutofit/>
          </a:bodyPr>
          <a:lstStyle>
            <a:lvl1pPr marL="0" indent="0" algn="ctr">
              <a:spcBef>
                <a:spcPts val="0"/>
              </a:spcBef>
              <a:buSzTx/>
              <a:buNone/>
              <a:defRPr sz="7000"/>
            </a:lvl1pPr>
          </a:lstStyle>
          <a:p>
            <a:pPr/>
            <a:r>
              <a:t>Aufgabenstellungen für den Unterricht</a:t>
            </a:r>
          </a:p>
        </p:txBody>
      </p:sp>
      <p:pic>
        <p:nvPicPr>
          <p:cNvPr id="158" name="AppIcon1024.png" descr="AppIcon1024.png"/>
          <p:cNvPicPr>
            <a:picLocks noChangeAspect="1"/>
          </p:cNvPicPr>
          <p:nvPr/>
        </p:nvPicPr>
        <p:blipFill>
          <a:blip r:embed="rId2">
            <a:extLst/>
          </a:blip>
          <a:srcRect l="7337" t="7337" r="7339" b="7339"/>
          <a:stretch>
            <a:fillRect/>
          </a:stretch>
        </p:blipFill>
        <p:spPr>
          <a:xfrm>
            <a:off x="10014148" y="4680148"/>
            <a:ext cx="4355704" cy="4355704"/>
          </a:xfrm>
          <a:custGeom>
            <a:avLst/>
            <a:gdLst/>
            <a:ahLst/>
            <a:cxnLst>
              <a:cxn ang="0">
                <a:pos x="wd2" y="hd2"/>
              </a:cxn>
              <a:cxn ang="5400000">
                <a:pos x="wd2" y="hd2"/>
              </a:cxn>
              <a:cxn ang="10800000">
                <a:pos x="wd2" y="hd2"/>
              </a:cxn>
              <a:cxn ang="16200000">
                <a:pos x="wd2" y="hd2"/>
              </a:cxn>
            </a:cxnLst>
            <a:rect l="0" t="0" r="r" b="b"/>
            <a:pathLst>
              <a:path w="21599" h="21599" fill="norm" stroke="1" extrusionOk="0">
                <a:moveTo>
                  <a:pt x="6976" y="0"/>
                </a:moveTo>
                <a:cubicBezTo>
                  <a:pt x="4929" y="0"/>
                  <a:pt x="3700" y="1"/>
                  <a:pt x="2881" y="342"/>
                </a:cubicBezTo>
                <a:cubicBezTo>
                  <a:pt x="1701" y="772"/>
                  <a:pt x="772" y="1701"/>
                  <a:pt x="342" y="2881"/>
                </a:cubicBezTo>
                <a:cubicBezTo>
                  <a:pt x="1" y="3700"/>
                  <a:pt x="0" y="4929"/>
                  <a:pt x="0" y="6976"/>
                </a:cubicBezTo>
                <a:lnTo>
                  <a:pt x="0" y="14622"/>
                </a:lnTo>
                <a:cubicBezTo>
                  <a:pt x="0" y="16669"/>
                  <a:pt x="1" y="17899"/>
                  <a:pt x="342" y="18717"/>
                </a:cubicBezTo>
                <a:cubicBezTo>
                  <a:pt x="772" y="19898"/>
                  <a:pt x="1701" y="20828"/>
                  <a:pt x="2881" y="21258"/>
                </a:cubicBezTo>
                <a:cubicBezTo>
                  <a:pt x="3700" y="21600"/>
                  <a:pt x="4929" y="21599"/>
                  <a:pt x="6976" y="21599"/>
                </a:cubicBezTo>
                <a:lnTo>
                  <a:pt x="14622" y="21599"/>
                </a:lnTo>
                <a:cubicBezTo>
                  <a:pt x="16669" y="21599"/>
                  <a:pt x="17899" y="21600"/>
                  <a:pt x="18717" y="21258"/>
                </a:cubicBezTo>
                <a:cubicBezTo>
                  <a:pt x="19898" y="20828"/>
                  <a:pt x="20828" y="19898"/>
                  <a:pt x="21258" y="18717"/>
                </a:cubicBezTo>
                <a:cubicBezTo>
                  <a:pt x="21600" y="17899"/>
                  <a:pt x="21599" y="16669"/>
                  <a:pt x="21599" y="14622"/>
                </a:cubicBezTo>
                <a:lnTo>
                  <a:pt x="21599" y="6976"/>
                </a:lnTo>
                <a:cubicBezTo>
                  <a:pt x="21599" y="4929"/>
                  <a:pt x="21600" y="3700"/>
                  <a:pt x="21258" y="2881"/>
                </a:cubicBezTo>
                <a:cubicBezTo>
                  <a:pt x="20828" y="1701"/>
                  <a:pt x="19898" y="772"/>
                  <a:pt x="18717" y="342"/>
                </a:cubicBezTo>
                <a:cubicBezTo>
                  <a:pt x="17899" y="1"/>
                  <a:pt x="16669" y="0"/>
                  <a:pt x="14622" y="0"/>
                </a:cubicBezTo>
                <a:lnTo>
                  <a:pt x="6976" y="0"/>
                </a:lnTo>
                <a:close/>
              </a:path>
            </a:pathLst>
          </a:custGeom>
          <a:ln w="25400">
            <a:solidFill>
              <a:srgbClr val="F3F7F5"/>
            </a:solidFill>
            <a:miter lim="400000"/>
          </a:ln>
          <a:effectLst>
            <a:outerShdw sx="100000" sy="100000" kx="0" ky="0" algn="b" rotWithShape="0" blurRad="63500" dist="25400" dir="3600000">
              <a:srgbClr val="000000">
                <a:alpha val="70000"/>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0" name="Stefan Janke, Heiko Etzold"/>
          <p:cNvSpPr txBox="1"/>
          <p:nvPr>
            <p:ph type="body" idx="21"/>
          </p:nvPr>
        </p:nvSpPr>
        <p:spPr>
          <a:prstGeom prst="rect">
            <a:avLst/>
          </a:prstGeom>
        </p:spPr>
        <p:txBody>
          <a:bodyPr/>
          <a:lstStyle/>
          <a:p>
            <a:pPr/>
            <a:r>
              <a:t>Stefan Janke, Heiko Etzold</a:t>
            </a:r>
          </a:p>
        </p:txBody>
      </p:sp>
      <p:sp>
        <p:nvSpPr>
          <p:cNvPr id="211" name="Vergleiche dein entstandenes Gebäude mit dem deines Nachbarn  bzw. deiner Nachbarin! Folgende Fragen können dir helfen:…"/>
          <p:cNvSpPr/>
          <p:nvPr/>
        </p:nvSpPr>
        <p:spPr>
          <a:xfrm>
            <a:off x="991954" y="2295500"/>
            <a:ext cx="17923176" cy="11449628"/>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p>
            <a:pPr algn="l">
              <a:spcBef>
                <a:spcPts val="900"/>
              </a:spcBef>
              <a:defRPr>
                <a:latin typeface="Avenir Next Regular"/>
                <a:ea typeface="Avenir Next Regular"/>
                <a:cs typeface="Avenir Next Regular"/>
                <a:sym typeface="Avenir Next Regular"/>
              </a:defRPr>
            </a:pPr>
            <a:r>
              <a:t>Vergleiche dein entstandenes Gebäude mit dem deines Nachbarn </a:t>
            </a:r>
            <a:br/>
            <a:r>
              <a:t>bzw. deiner Nachbarin! Folgende Fragen können dir helfen:</a:t>
            </a:r>
          </a:p>
          <a:p>
            <a:pPr marL="617361" indent="-617361" algn="l">
              <a:spcBef>
                <a:spcPts val="900"/>
              </a:spcBef>
              <a:buSzPct val="75000"/>
              <a:buChar char="-"/>
              <a:defRPr>
                <a:latin typeface="Avenir Next Regular"/>
                <a:ea typeface="Avenir Next Regular"/>
                <a:cs typeface="Avenir Next Regular"/>
                <a:sym typeface="Avenir Next Regular"/>
              </a:defRPr>
            </a:pPr>
            <a:r>
              <a:t>Ist dasselbe Gebäude entstanden?</a:t>
            </a:r>
          </a:p>
          <a:p>
            <a:pPr marL="617361" indent="-617361" algn="l">
              <a:spcBef>
                <a:spcPts val="900"/>
              </a:spcBef>
              <a:buSzPct val="75000"/>
              <a:buChar char="-"/>
              <a:defRPr>
                <a:latin typeface="Avenir Next Regular"/>
                <a:ea typeface="Avenir Next Regular"/>
                <a:cs typeface="Avenir Next Regular"/>
                <a:sym typeface="Avenir Next Regular"/>
              </a:defRPr>
            </a:pPr>
            <a:r>
              <a:t>Sieht es so aus wie vorne auf dem Tisch?</a:t>
            </a:r>
          </a:p>
          <a:p>
            <a:pPr marL="617361" indent="-617361" algn="l">
              <a:spcBef>
                <a:spcPts val="900"/>
              </a:spcBef>
              <a:buSzPct val="75000"/>
              <a:buChar char="-"/>
              <a:defRPr>
                <a:latin typeface="Avenir Next Regular"/>
                <a:ea typeface="Avenir Next Regular"/>
                <a:cs typeface="Avenir Next Regular"/>
                <a:sym typeface="Avenir Next Regular"/>
              </a:defRPr>
            </a:pPr>
            <a:r>
              <a:t>Liegt das Gebäude am selben Ort?</a:t>
            </a:r>
          </a:p>
          <a:p>
            <a:pPr marL="617361" indent="-617361" algn="l">
              <a:spcBef>
                <a:spcPts val="900"/>
              </a:spcBef>
              <a:buSzPct val="75000"/>
              <a:buChar char="-"/>
              <a:defRPr>
                <a:latin typeface="Avenir Next Regular"/>
                <a:ea typeface="Avenir Next Regular"/>
                <a:cs typeface="Avenir Next Regular"/>
                <a:sym typeface="Avenir Next Regular"/>
              </a:defRPr>
            </a:pPr>
            <a:r>
              <a:t>Gibt es in einer der verschiedenen Ansichten einen </a:t>
            </a:r>
            <a:br/>
            <a:r>
              <a:t>Unterschied?</a:t>
            </a:r>
          </a:p>
          <a:p>
            <a:pPr marL="617361" indent="-617361" algn="l">
              <a:spcBef>
                <a:spcPts val="900"/>
              </a:spcBef>
              <a:buSzPct val="75000"/>
              <a:buChar char="-"/>
              <a:defRPr>
                <a:latin typeface="Avenir Next Regular"/>
                <a:ea typeface="Avenir Next Regular"/>
                <a:cs typeface="Avenir Next Regular"/>
                <a:sym typeface="Avenir Next Regular"/>
              </a:defRPr>
            </a:pPr>
            <a:r>
              <a:t>Ist ein Gebäude „besser“ konstruiert, als das andere? Was könnte „besser“ in diesem Zusammenhang bedeuten?</a:t>
            </a:r>
          </a:p>
        </p:txBody>
      </p:sp>
      <p:pic>
        <p:nvPicPr>
          <p:cNvPr id="212" name="IMG_3888.jpeg" descr="IMG_3888.jpeg"/>
          <p:cNvPicPr>
            <a:picLocks noChangeAspect="0"/>
          </p:cNvPicPr>
          <p:nvPr/>
        </p:nvPicPr>
        <p:blipFill>
          <a:blip r:embed="rId2">
            <a:extLst/>
          </a:blip>
          <a:srcRect l="6430" t="6507" r="8530" b="8517"/>
          <a:stretch>
            <a:fillRect/>
          </a:stretch>
        </p:blipFill>
        <p:spPr>
          <a:xfrm flipH="1">
            <a:off x="17706084" y="2907108"/>
            <a:ext cx="6015164" cy="7901784"/>
          </a:xfrm>
          <a:custGeom>
            <a:avLst/>
            <a:gdLst/>
            <a:ahLst/>
            <a:cxnLst>
              <a:cxn ang="0">
                <a:pos x="wd2" y="hd2"/>
              </a:cxn>
              <a:cxn ang="5400000">
                <a:pos x="wd2" y="hd2"/>
              </a:cxn>
              <a:cxn ang="10800000">
                <a:pos x="wd2" y="hd2"/>
              </a:cxn>
              <a:cxn ang="16200000">
                <a:pos x="wd2" y="hd2"/>
              </a:cxn>
            </a:cxnLst>
            <a:rect l="0" t="0" r="r" b="b"/>
            <a:pathLst>
              <a:path w="21586" h="21599" fill="norm" stroke="1" extrusionOk="0">
                <a:moveTo>
                  <a:pt x="4891" y="0"/>
                </a:moveTo>
                <a:lnTo>
                  <a:pt x="3491" y="333"/>
                </a:lnTo>
                <a:cubicBezTo>
                  <a:pt x="1900" y="712"/>
                  <a:pt x="21" y="1168"/>
                  <a:pt x="1" y="1180"/>
                </a:cubicBezTo>
                <a:cubicBezTo>
                  <a:pt x="-7" y="1185"/>
                  <a:pt x="104" y="1994"/>
                  <a:pt x="245" y="2978"/>
                </a:cubicBezTo>
                <a:cubicBezTo>
                  <a:pt x="387" y="3962"/>
                  <a:pt x="547" y="5080"/>
                  <a:pt x="602" y="5462"/>
                </a:cubicBezTo>
                <a:cubicBezTo>
                  <a:pt x="689" y="6075"/>
                  <a:pt x="713" y="6164"/>
                  <a:pt x="808" y="6218"/>
                </a:cubicBezTo>
                <a:cubicBezTo>
                  <a:pt x="875" y="6257"/>
                  <a:pt x="895" y="6290"/>
                  <a:pt x="861" y="6306"/>
                </a:cubicBezTo>
                <a:cubicBezTo>
                  <a:pt x="831" y="6320"/>
                  <a:pt x="816" y="6387"/>
                  <a:pt x="828" y="6456"/>
                </a:cubicBezTo>
                <a:cubicBezTo>
                  <a:pt x="863" y="6657"/>
                  <a:pt x="1039" y="7954"/>
                  <a:pt x="1205" y="9242"/>
                </a:cubicBezTo>
                <a:cubicBezTo>
                  <a:pt x="1290" y="9899"/>
                  <a:pt x="1381" y="10473"/>
                  <a:pt x="1408" y="10515"/>
                </a:cubicBezTo>
                <a:cubicBezTo>
                  <a:pt x="1434" y="10558"/>
                  <a:pt x="1480" y="10818"/>
                  <a:pt x="1509" y="11093"/>
                </a:cubicBezTo>
                <a:cubicBezTo>
                  <a:pt x="1537" y="11369"/>
                  <a:pt x="1595" y="11820"/>
                  <a:pt x="1636" y="12096"/>
                </a:cubicBezTo>
                <a:cubicBezTo>
                  <a:pt x="1676" y="12372"/>
                  <a:pt x="1745" y="12893"/>
                  <a:pt x="1789" y="13253"/>
                </a:cubicBezTo>
                <a:cubicBezTo>
                  <a:pt x="1834" y="13614"/>
                  <a:pt x="1883" y="13979"/>
                  <a:pt x="1898" y="14064"/>
                </a:cubicBezTo>
                <a:cubicBezTo>
                  <a:pt x="1928" y="14237"/>
                  <a:pt x="1564" y="14054"/>
                  <a:pt x="4930" y="15577"/>
                </a:cubicBezTo>
                <a:cubicBezTo>
                  <a:pt x="5669" y="15911"/>
                  <a:pt x="6175" y="16166"/>
                  <a:pt x="6222" y="16225"/>
                </a:cubicBezTo>
                <a:cubicBezTo>
                  <a:pt x="6290" y="16312"/>
                  <a:pt x="7400" y="16862"/>
                  <a:pt x="10325" y="18259"/>
                </a:cubicBezTo>
                <a:cubicBezTo>
                  <a:pt x="10813" y="18492"/>
                  <a:pt x="11269" y="18721"/>
                  <a:pt x="11339" y="18769"/>
                </a:cubicBezTo>
                <a:cubicBezTo>
                  <a:pt x="11409" y="18817"/>
                  <a:pt x="11863" y="19045"/>
                  <a:pt x="12349" y="19275"/>
                </a:cubicBezTo>
                <a:cubicBezTo>
                  <a:pt x="12835" y="19506"/>
                  <a:pt x="14135" y="20123"/>
                  <a:pt x="15237" y="20646"/>
                </a:cubicBezTo>
                <a:cubicBezTo>
                  <a:pt x="16340" y="21170"/>
                  <a:pt x="17276" y="21598"/>
                  <a:pt x="17318" y="21599"/>
                </a:cubicBezTo>
                <a:cubicBezTo>
                  <a:pt x="17360" y="21600"/>
                  <a:pt x="17562" y="21424"/>
                  <a:pt x="17770" y="21207"/>
                </a:cubicBezTo>
                <a:cubicBezTo>
                  <a:pt x="18298" y="20654"/>
                  <a:pt x="18988" y="19939"/>
                  <a:pt x="19580" y="19328"/>
                </a:cubicBezTo>
                <a:cubicBezTo>
                  <a:pt x="20629" y="18246"/>
                  <a:pt x="20583" y="18311"/>
                  <a:pt x="20765" y="17612"/>
                </a:cubicBezTo>
                <a:cubicBezTo>
                  <a:pt x="20853" y="17273"/>
                  <a:pt x="20934" y="16960"/>
                  <a:pt x="20944" y="16918"/>
                </a:cubicBezTo>
                <a:cubicBezTo>
                  <a:pt x="20963" y="16842"/>
                  <a:pt x="21564" y="14542"/>
                  <a:pt x="21587" y="14461"/>
                </a:cubicBezTo>
                <a:cubicBezTo>
                  <a:pt x="21593" y="14438"/>
                  <a:pt x="21245" y="14294"/>
                  <a:pt x="20813" y="14142"/>
                </a:cubicBezTo>
                <a:cubicBezTo>
                  <a:pt x="20381" y="13989"/>
                  <a:pt x="19777" y="13773"/>
                  <a:pt x="19470" y="13661"/>
                </a:cubicBezTo>
                <a:cubicBezTo>
                  <a:pt x="18309" y="13238"/>
                  <a:pt x="15439" y="12231"/>
                  <a:pt x="15394" y="12231"/>
                </a:cubicBezTo>
                <a:cubicBezTo>
                  <a:pt x="15296" y="12231"/>
                  <a:pt x="15285" y="12146"/>
                  <a:pt x="15373" y="12072"/>
                </a:cubicBezTo>
                <a:cubicBezTo>
                  <a:pt x="15448" y="12008"/>
                  <a:pt x="15491" y="11782"/>
                  <a:pt x="15626" y="10754"/>
                </a:cubicBezTo>
                <a:cubicBezTo>
                  <a:pt x="15715" y="10071"/>
                  <a:pt x="15836" y="9174"/>
                  <a:pt x="15892" y="8760"/>
                </a:cubicBezTo>
                <a:cubicBezTo>
                  <a:pt x="15949" y="8346"/>
                  <a:pt x="16001" y="7930"/>
                  <a:pt x="16009" y="7836"/>
                </a:cubicBezTo>
                <a:lnTo>
                  <a:pt x="16023" y="7664"/>
                </a:lnTo>
                <a:lnTo>
                  <a:pt x="13238" y="6903"/>
                </a:lnTo>
                <a:cubicBezTo>
                  <a:pt x="11706" y="6484"/>
                  <a:pt x="10404" y="6140"/>
                  <a:pt x="10345" y="6139"/>
                </a:cubicBezTo>
                <a:cubicBezTo>
                  <a:pt x="10286" y="6138"/>
                  <a:pt x="10209" y="6111"/>
                  <a:pt x="10174" y="6079"/>
                </a:cubicBezTo>
                <a:cubicBezTo>
                  <a:pt x="10139" y="6048"/>
                  <a:pt x="10091" y="6022"/>
                  <a:pt x="10069" y="6022"/>
                </a:cubicBezTo>
                <a:cubicBezTo>
                  <a:pt x="10046" y="6022"/>
                  <a:pt x="9963" y="6002"/>
                  <a:pt x="9885" y="5980"/>
                </a:cubicBezTo>
                <a:cubicBezTo>
                  <a:pt x="9760" y="5943"/>
                  <a:pt x="9752" y="5933"/>
                  <a:pt x="9824" y="5893"/>
                </a:cubicBezTo>
                <a:cubicBezTo>
                  <a:pt x="9910" y="5845"/>
                  <a:pt x="9910" y="5848"/>
                  <a:pt x="9999" y="2280"/>
                </a:cubicBezTo>
                <a:cubicBezTo>
                  <a:pt x="10014" y="1676"/>
                  <a:pt x="10037" y="1141"/>
                  <a:pt x="10050" y="1094"/>
                </a:cubicBezTo>
                <a:cubicBezTo>
                  <a:pt x="10068" y="1030"/>
                  <a:pt x="10043" y="997"/>
                  <a:pt x="9959" y="969"/>
                </a:cubicBezTo>
                <a:cubicBezTo>
                  <a:pt x="9896" y="948"/>
                  <a:pt x="8730" y="721"/>
                  <a:pt x="7368" y="465"/>
                </a:cubicBezTo>
                <a:lnTo>
                  <a:pt x="4891" y="0"/>
                </a:lnTo>
                <a:close/>
              </a:path>
            </a:pathLst>
          </a:custGeom>
          <a:ln w="12700">
            <a:miter lim="400000"/>
          </a:ln>
        </p:spPr>
      </p:pic>
      <p:sp>
        <p:nvSpPr>
          <p:cNvPr id="213" name="Bau-Prozesse"/>
          <p:cNvSpPr txBox="1"/>
          <p:nvPr/>
        </p:nvSpPr>
        <p:spPr>
          <a:xfrm>
            <a:off x="8996616" y="1143000"/>
            <a:ext cx="6390768"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Bau-Prozesse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6" name="Stefan Janke, Heiko Etzold"/>
          <p:cNvSpPr txBox="1"/>
          <p:nvPr>
            <p:ph type="body" idx="21"/>
          </p:nvPr>
        </p:nvSpPr>
        <p:spPr>
          <a:prstGeom prst="rect">
            <a:avLst/>
          </a:prstGeom>
        </p:spPr>
        <p:txBody>
          <a:bodyPr/>
          <a:lstStyle/>
          <a:p>
            <a:pPr/>
            <a:r>
              <a:t>Stefan Janke, Heiko Etzold</a:t>
            </a:r>
          </a:p>
        </p:txBody>
      </p:sp>
      <p:sp>
        <p:nvSpPr>
          <p:cNvPr id="217" name="Bau-Prozesse"/>
          <p:cNvSpPr txBox="1"/>
          <p:nvPr/>
        </p:nvSpPr>
        <p:spPr>
          <a:xfrm>
            <a:off x="8996616" y="1143000"/>
            <a:ext cx="6390768"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Bau-Prozesse</a:t>
            </a:r>
          </a:p>
        </p:txBody>
      </p:sp>
      <p:pic>
        <p:nvPicPr>
          <p:cNvPr id="218" name="cubes-order.png" descr="cubes-order.png"/>
          <p:cNvPicPr>
            <a:picLocks noChangeAspect="1"/>
          </p:cNvPicPr>
          <p:nvPr/>
        </p:nvPicPr>
        <p:blipFill>
          <a:blip r:embed="rId2">
            <a:extLst/>
          </a:blip>
          <a:stretch>
            <a:fillRect/>
          </a:stretch>
        </p:blipFill>
        <p:spPr>
          <a:xfrm>
            <a:off x="808550" y="3179140"/>
            <a:ext cx="22766900" cy="924474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1" name="Stefan Janke"/>
          <p:cNvSpPr txBox="1"/>
          <p:nvPr>
            <p:ph type="body" idx="21"/>
          </p:nvPr>
        </p:nvSpPr>
        <p:spPr>
          <a:prstGeom prst="rect">
            <a:avLst/>
          </a:prstGeom>
        </p:spPr>
        <p:txBody>
          <a:bodyPr/>
          <a:lstStyle/>
          <a:p>
            <a:pPr/>
            <a:r>
              <a:t>Stefan Janke</a:t>
            </a:r>
          </a:p>
        </p:txBody>
      </p:sp>
      <p:sp>
        <p:nvSpPr>
          <p:cNvPr id="222" name="Die Code-Ansicht liefert uns im Vergleich zu allen anderen Ansichten nicht nur eine eindeutige Darstellung des Gebäudes, sondern zusätzlich auch eine Beschreibung des Entstehungsprozesses."/>
          <p:cNvSpPr/>
          <p:nvPr/>
        </p:nvSpPr>
        <p:spPr>
          <a:xfrm>
            <a:off x="3262731" y="4927150"/>
            <a:ext cx="17858538" cy="5063242"/>
          </a:xfrm>
          <a:prstGeom prst="rect">
            <a:avLst/>
          </a:prstGeom>
          <a:solidFill>
            <a:srgbClr val="FF8D0E">
              <a:alpha val="25000"/>
            </a:srgbClr>
          </a:solidFill>
          <a:ln w="12700">
            <a:miter lim="400000"/>
          </a:ln>
          <a:extLst>
            <a:ext uri="{C572A759-6A51-4108-AA02-DFA0A04FC94B}">
              <ma14:wrappingTextBoxFlag xmlns:ma14="http://schemas.microsoft.com/office/mac/drawingml/2011/main" val="1"/>
            </a:ext>
          </a:extLst>
        </p:spPr>
        <p:txBody>
          <a:bodyPr lIns="520700" tIns="520700" rIns="520700" bIns="520700" anchor="ctr"/>
          <a:lstStyle/>
          <a:p>
            <a:pPr algn="l" defTabSz="457200">
              <a:spcBef>
                <a:spcPts val="600"/>
              </a:spcBef>
              <a:tabLst>
                <a:tab pos="177800" algn="l"/>
              </a:tabLst>
              <a:defRPr>
                <a:latin typeface="Avenir Next Regular"/>
                <a:ea typeface="Avenir Next Regular"/>
                <a:cs typeface="Avenir Next Regular"/>
                <a:sym typeface="Avenir Next Regular"/>
              </a:defRPr>
            </a:pPr>
            <a:r>
              <a:t>Die Code-Ansicht liefert uns im Vergleich zu allen anderen Ansichten nicht nur eine </a:t>
            </a:r>
            <a:r>
              <a:rPr u="sng"/>
              <a:t>eindeutige Darstellung</a:t>
            </a:r>
            <a:r>
              <a:t> des Gebäudes, sondern zusätzlich auch eine Beschreibung des </a:t>
            </a:r>
            <a:r>
              <a:rPr u="sng"/>
              <a:t>Entstehungsprozesses</a:t>
            </a:r>
            <a:r>
              <a:t>.</a:t>
            </a:r>
          </a:p>
        </p:txBody>
      </p:sp>
      <p:sp>
        <p:nvSpPr>
          <p:cNvPr id="223" name="Bau-Prozesse"/>
          <p:cNvSpPr txBox="1"/>
          <p:nvPr/>
        </p:nvSpPr>
        <p:spPr>
          <a:xfrm>
            <a:off x="8996616" y="1143000"/>
            <a:ext cx="6390768"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Bau-Prozesse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 name="Stefan Janke, Heiko Etzold"/>
          <p:cNvSpPr txBox="1"/>
          <p:nvPr>
            <p:ph type="body" idx="21"/>
          </p:nvPr>
        </p:nvSpPr>
        <p:spPr>
          <a:prstGeom prst="rect">
            <a:avLst/>
          </a:prstGeom>
        </p:spPr>
        <p:txBody>
          <a:bodyPr/>
          <a:lstStyle/>
          <a:p>
            <a:pPr/>
            <a:r>
              <a:t>Stefan Janke, Heiko Etzold</a:t>
            </a:r>
          </a:p>
        </p:txBody>
      </p:sp>
      <p:sp>
        <p:nvSpPr>
          <p:cNvPr id="227" name="Wie viele verschiedene Wege gibt es, das Gebäude ohne Entferne-Befehl zu bauen?…"/>
          <p:cNvSpPr/>
          <p:nvPr/>
        </p:nvSpPr>
        <p:spPr>
          <a:xfrm>
            <a:off x="890354" y="3159100"/>
            <a:ext cx="16044983" cy="8954943"/>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p>
            <a:pPr algn="l">
              <a:spcBef>
                <a:spcPts val="900"/>
              </a:spcBef>
              <a:defRPr>
                <a:latin typeface="Avenir Next Regular"/>
                <a:ea typeface="Avenir Next Regular"/>
                <a:cs typeface="Avenir Next Regular"/>
                <a:sym typeface="Avenir Next Regular"/>
              </a:defRPr>
            </a:pPr>
            <a:r>
              <a:t>Wie viele verschiedene Wege gibt es, das Gebäude ohne Entferne-Befehl zu bauen?</a:t>
            </a:r>
          </a:p>
          <a:p>
            <a:pPr algn="l">
              <a:spcBef>
                <a:spcPts val="900"/>
              </a:spcBef>
              <a:defRPr>
                <a:latin typeface="Avenir Next Regular"/>
                <a:ea typeface="Avenir Next Regular"/>
                <a:cs typeface="Avenir Next Regular"/>
                <a:sym typeface="Avenir Next Regular"/>
              </a:defRPr>
            </a:pPr>
            <a:r>
              <a:t>Kann ich zwei Befehle beliebig vertauschen, wenn ich nur das Ergebnis betrachte?</a:t>
            </a:r>
          </a:p>
          <a:p>
            <a:pPr algn="l">
              <a:spcBef>
                <a:spcPts val="900"/>
              </a:spcBef>
              <a:defRPr>
                <a:latin typeface="Avenir Next Regular"/>
                <a:ea typeface="Avenir Next Regular"/>
                <a:cs typeface="Avenir Next Regular"/>
                <a:sym typeface="Avenir Next Regular"/>
              </a:defRPr>
            </a:pPr>
            <a:r>
              <a:t>Versuche, das Gebäude mit genau 20 Befehlen zu bauen! Ist das überhaupt möglich? </a:t>
            </a:r>
          </a:p>
          <a:p>
            <a:pPr algn="l">
              <a:spcBef>
                <a:spcPts val="900"/>
              </a:spcBef>
              <a:defRPr>
                <a:latin typeface="Avenir Next Regular"/>
                <a:ea typeface="Avenir Next Regular"/>
                <a:cs typeface="Avenir Next Regular"/>
                <a:sym typeface="Avenir Next Regular"/>
              </a:defRPr>
            </a:pPr>
            <a:r>
              <a:t>Welche Anzahlen an Schritten sind möglich?</a:t>
            </a:r>
          </a:p>
        </p:txBody>
      </p:sp>
      <p:pic>
        <p:nvPicPr>
          <p:cNvPr id="228" name="IMG_3888.jpeg" descr="IMG_3888.jpeg"/>
          <p:cNvPicPr>
            <a:picLocks noChangeAspect="0"/>
          </p:cNvPicPr>
          <p:nvPr/>
        </p:nvPicPr>
        <p:blipFill>
          <a:blip r:embed="rId2">
            <a:extLst/>
          </a:blip>
          <a:srcRect l="6430" t="6507" r="8530" b="8517"/>
          <a:stretch>
            <a:fillRect/>
          </a:stretch>
        </p:blipFill>
        <p:spPr>
          <a:xfrm flipH="1">
            <a:off x="17506423" y="3135708"/>
            <a:ext cx="6015164" cy="7901784"/>
          </a:xfrm>
          <a:custGeom>
            <a:avLst/>
            <a:gdLst/>
            <a:ahLst/>
            <a:cxnLst>
              <a:cxn ang="0">
                <a:pos x="wd2" y="hd2"/>
              </a:cxn>
              <a:cxn ang="5400000">
                <a:pos x="wd2" y="hd2"/>
              </a:cxn>
              <a:cxn ang="10800000">
                <a:pos x="wd2" y="hd2"/>
              </a:cxn>
              <a:cxn ang="16200000">
                <a:pos x="wd2" y="hd2"/>
              </a:cxn>
            </a:cxnLst>
            <a:rect l="0" t="0" r="r" b="b"/>
            <a:pathLst>
              <a:path w="21586" h="21599" fill="norm" stroke="1" extrusionOk="0">
                <a:moveTo>
                  <a:pt x="4891" y="0"/>
                </a:moveTo>
                <a:lnTo>
                  <a:pt x="3491" y="333"/>
                </a:lnTo>
                <a:cubicBezTo>
                  <a:pt x="1900" y="712"/>
                  <a:pt x="21" y="1168"/>
                  <a:pt x="1" y="1180"/>
                </a:cubicBezTo>
                <a:cubicBezTo>
                  <a:pt x="-7" y="1185"/>
                  <a:pt x="104" y="1994"/>
                  <a:pt x="245" y="2978"/>
                </a:cubicBezTo>
                <a:cubicBezTo>
                  <a:pt x="387" y="3962"/>
                  <a:pt x="547" y="5080"/>
                  <a:pt x="602" y="5462"/>
                </a:cubicBezTo>
                <a:cubicBezTo>
                  <a:pt x="689" y="6075"/>
                  <a:pt x="713" y="6164"/>
                  <a:pt x="808" y="6218"/>
                </a:cubicBezTo>
                <a:cubicBezTo>
                  <a:pt x="875" y="6257"/>
                  <a:pt x="895" y="6290"/>
                  <a:pt x="861" y="6306"/>
                </a:cubicBezTo>
                <a:cubicBezTo>
                  <a:pt x="831" y="6320"/>
                  <a:pt x="816" y="6387"/>
                  <a:pt x="828" y="6456"/>
                </a:cubicBezTo>
                <a:cubicBezTo>
                  <a:pt x="863" y="6657"/>
                  <a:pt x="1039" y="7954"/>
                  <a:pt x="1205" y="9242"/>
                </a:cubicBezTo>
                <a:cubicBezTo>
                  <a:pt x="1290" y="9899"/>
                  <a:pt x="1381" y="10473"/>
                  <a:pt x="1408" y="10515"/>
                </a:cubicBezTo>
                <a:cubicBezTo>
                  <a:pt x="1434" y="10558"/>
                  <a:pt x="1480" y="10818"/>
                  <a:pt x="1509" y="11093"/>
                </a:cubicBezTo>
                <a:cubicBezTo>
                  <a:pt x="1537" y="11369"/>
                  <a:pt x="1595" y="11820"/>
                  <a:pt x="1636" y="12096"/>
                </a:cubicBezTo>
                <a:cubicBezTo>
                  <a:pt x="1676" y="12372"/>
                  <a:pt x="1745" y="12893"/>
                  <a:pt x="1789" y="13253"/>
                </a:cubicBezTo>
                <a:cubicBezTo>
                  <a:pt x="1834" y="13614"/>
                  <a:pt x="1883" y="13979"/>
                  <a:pt x="1898" y="14064"/>
                </a:cubicBezTo>
                <a:cubicBezTo>
                  <a:pt x="1928" y="14237"/>
                  <a:pt x="1564" y="14054"/>
                  <a:pt x="4930" y="15577"/>
                </a:cubicBezTo>
                <a:cubicBezTo>
                  <a:pt x="5669" y="15911"/>
                  <a:pt x="6175" y="16166"/>
                  <a:pt x="6222" y="16225"/>
                </a:cubicBezTo>
                <a:cubicBezTo>
                  <a:pt x="6290" y="16312"/>
                  <a:pt x="7400" y="16862"/>
                  <a:pt x="10325" y="18259"/>
                </a:cubicBezTo>
                <a:cubicBezTo>
                  <a:pt x="10813" y="18492"/>
                  <a:pt x="11269" y="18721"/>
                  <a:pt x="11339" y="18769"/>
                </a:cubicBezTo>
                <a:cubicBezTo>
                  <a:pt x="11409" y="18817"/>
                  <a:pt x="11863" y="19045"/>
                  <a:pt x="12349" y="19275"/>
                </a:cubicBezTo>
                <a:cubicBezTo>
                  <a:pt x="12835" y="19506"/>
                  <a:pt x="14135" y="20123"/>
                  <a:pt x="15237" y="20646"/>
                </a:cubicBezTo>
                <a:cubicBezTo>
                  <a:pt x="16340" y="21170"/>
                  <a:pt x="17276" y="21598"/>
                  <a:pt x="17318" y="21599"/>
                </a:cubicBezTo>
                <a:cubicBezTo>
                  <a:pt x="17360" y="21600"/>
                  <a:pt x="17562" y="21424"/>
                  <a:pt x="17770" y="21207"/>
                </a:cubicBezTo>
                <a:cubicBezTo>
                  <a:pt x="18298" y="20654"/>
                  <a:pt x="18988" y="19939"/>
                  <a:pt x="19580" y="19328"/>
                </a:cubicBezTo>
                <a:cubicBezTo>
                  <a:pt x="20629" y="18246"/>
                  <a:pt x="20583" y="18311"/>
                  <a:pt x="20765" y="17612"/>
                </a:cubicBezTo>
                <a:cubicBezTo>
                  <a:pt x="20853" y="17273"/>
                  <a:pt x="20934" y="16960"/>
                  <a:pt x="20944" y="16918"/>
                </a:cubicBezTo>
                <a:cubicBezTo>
                  <a:pt x="20963" y="16842"/>
                  <a:pt x="21564" y="14542"/>
                  <a:pt x="21587" y="14461"/>
                </a:cubicBezTo>
                <a:cubicBezTo>
                  <a:pt x="21593" y="14438"/>
                  <a:pt x="21245" y="14294"/>
                  <a:pt x="20813" y="14142"/>
                </a:cubicBezTo>
                <a:cubicBezTo>
                  <a:pt x="20381" y="13989"/>
                  <a:pt x="19777" y="13773"/>
                  <a:pt x="19470" y="13661"/>
                </a:cubicBezTo>
                <a:cubicBezTo>
                  <a:pt x="18309" y="13238"/>
                  <a:pt x="15439" y="12231"/>
                  <a:pt x="15394" y="12231"/>
                </a:cubicBezTo>
                <a:cubicBezTo>
                  <a:pt x="15296" y="12231"/>
                  <a:pt x="15285" y="12146"/>
                  <a:pt x="15373" y="12072"/>
                </a:cubicBezTo>
                <a:cubicBezTo>
                  <a:pt x="15448" y="12008"/>
                  <a:pt x="15491" y="11782"/>
                  <a:pt x="15626" y="10754"/>
                </a:cubicBezTo>
                <a:cubicBezTo>
                  <a:pt x="15715" y="10071"/>
                  <a:pt x="15836" y="9174"/>
                  <a:pt x="15892" y="8760"/>
                </a:cubicBezTo>
                <a:cubicBezTo>
                  <a:pt x="15949" y="8346"/>
                  <a:pt x="16001" y="7930"/>
                  <a:pt x="16009" y="7836"/>
                </a:cubicBezTo>
                <a:lnTo>
                  <a:pt x="16023" y="7664"/>
                </a:lnTo>
                <a:lnTo>
                  <a:pt x="13238" y="6903"/>
                </a:lnTo>
                <a:cubicBezTo>
                  <a:pt x="11706" y="6484"/>
                  <a:pt x="10404" y="6140"/>
                  <a:pt x="10345" y="6139"/>
                </a:cubicBezTo>
                <a:cubicBezTo>
                  <a:pt x="10286" y="6138"/>
                  <a:pt x="10209" y="6111"/>
                  <a:pt x="10174" y="6079"/>
                </a:cubicBezTo>
                <a:cubicBezTo>
                  <a:pt x="10139" y="6048"/>
                  <a:pt x="10091" y="6022"/>
                  <a:pt x="10069" y="6022"/>
                </a:cubicBezTo>
                <a:cubicBezTo>
                  <a:pt x="10046" y="6022"/>
                  <a:pt x="9963" y="6002"/>
                  <a:pt x="9885" y="5980"/>
                </a:cubicBezTo>
                <a:cubicBezTo>
                  <a:pt x="9760" y="5943"/>
                  <a:pt x="9752" y="5933"/>
                  <a:pt x="9824" y="5893"/>
                </a:cubicBezTo>
                <a:cubicBezTo>
                  <a:pt x="9910" y="5845"/>
                  <a:pt x="9910" y="5848"/>
                  <a:pt x="9999" y="2280"/>
                </a:cubicBezTo>
                <a:cubicBezTo>
                  <a:pt x="10014" y="1676"/>
                  <a:pt x="10037" y="1141"/>
                  <a:pt x="10050" y="1094"/>
                </a:cubicBezTo>
                <a:cubicBezTo>
                  <a:pt x="10068" y="1030"/>
                  <a:pt x="10043" y="997"/>
                  <a:pt x="9959" y="969"/>
                </a:cubicBezTo>
                <a:cubicBezTo>
                  <a:pt x="9896" y="948"/>
                  <a:pt x="8730" y="721"/>
                  <a:pt x="7368" y="465"/>
                </a:cubicBezTo>
                <a:lnTo>
                  <a:pt x="4891" y="0"/>
                </a:lnTo>
                <a:close/>
              </a:path>
            </a:pathLst>
          </a:custGeom>
          <a:ln w="12700">
            <a:miter lim="400000"/>
          </a:ln>
        </p:spPr>
      </p:pic>
      <p:sp>
        <p:nvSpPr>
          <p:cNvPr id="229" name="Bau-Prozesse"/>
          <p:cNvSpPr txBox="1"/>
          <p:nvPr/>
        </p:nvSpPr>
        <p:spPr>
          <a:xfrm>
            <a:off x="8996616" y="1143000"/>
            <a:ext cx="6390768"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Bau-Prozesse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2" name="Stefan Janke"/>
          <p:cNvSpPr txBox="1"/>
          <p:nvPr>
            <p:ph type="body" idx="21"/>
          </p:nvPr>
        </p:nvSpPr>
        <p:spPr>
          <a:prstGeom prst="rect">
            <a:avLst/>
          </a:prstGeom>
        </p:spPr>
        <p:txBody>
          <a:bodyPr/>
          <a:lstStyle/>
          <a:p>
            <a:pPr/>
            <a:r>
              <a:t>Stefan Janke</a:t>
            </a:r>
          </a:p>
        </p:txBody>
      </p:sp>
      <p:sp>
        <p:nvSpPr>
          <p:cNvPr id="233" name="Baue eine Mauer, die 11 Klötzchen lang und 6 Klötzchen hoch ist!"/>
          <p:cNvSpPr/>
          <p:nvPr/>
        </p:nvSpPr>
        <p:spPr>
          <a:xfrm>
            <a:off x="1346437" y="3016485"/>
            <a:ext cx="21691126" cy="8954943"/>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a:spcBef>
                <a:spcPts val="900"/>
              </a:spcBef>
              <a:defRPr>
                <a:latin typeface="Avenir Next Regular"/>
                <a:ea typeface="Avenir Next Regular"/>
                <a:cs typeface="Avenir Next Regular"/>
                <a:sym typeface="Avenir Next Regular"/>
              </a:defRPr>
            </a:lvl1pPr>
          </a:lstStyle>
          <a:p>
            <a:pPr/>
            <a:r>
              <a:t>Baue eine Mauer, die 11 Klötzchen lang und 6 Klötzchen hoch ist!</a:t>
            </a:r>
          </a:p>
        </p:txBody>
      </p:sp>
      <p:sp>
        <p:nvSpPr>
          <p:cNvPr id="234" name="Mauer-Bau"/>
          <p:cNvSpPr txBox="1"/>
          <p:nvPr/>
        </p:nvSpPr>
        <p:spPr>
          <a:xfrm>
            <a:off x="9539160" y="1143000"/>
            <a:ext cx="5305680"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Mauer-Bau</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7" name="Stefan Janke"/>
          <p:cNvSpPr txBox="1"/>
          <p:nvPr>
            <p:ph type="body" idx="21"/>
          </p:nvPr>
        </p:nvSpPr>
        <p:spPr>
          <a:prstGeom prst="rect">
            <a:avLst/>
          </a:prstGeom>
        </p:spPr>
        <p:txBody>
          <a:bodyPr/>
          <a:lstStyle/>
          <a:p>
            <a:pPr/>
            <a:r>
              <a:t>Stefan Janke</a:t>
            </a:r>
          </a:p>
        </p:txBody>
      </p:sp>
      <p:sp>
        <p:nvSpPr>
          <p:cNvPr id="238" name="Baue einen dicken 2x2-Turm der Höhe 30!"/>
          <p:cNvSpPr/>
          <p:nvPr/>
        </p:nvSpPr>
        <p:spPr>
          <a:xfrm>
            <a:off x="890354" y="3159100"/>
            <a:ext cx="21691126" cy="8954943"/>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a:spcBef>
                <a:spcPts val="900"/>
              </a:spcBef>
              <a:defRPr>
                <a:latin typeface="Avenir Next Regular"/>
                <a:ea typeface="Avenir Next Regular"/>
                <a:cs typeface="Avenir Next Regular"/>
                <a:sym typeface="Avenir Next Regular"/>
              </a:defRPr>
            </a:lvl1pPr>
          </a:lstStyle>
          <a:p>
            <a:pPr/>
            <a:r>
              <a:t>Baue einen dicken 2x2-Turm der Höhe 30!</a:t>
            </a:r>
          </a:p>
        </p:txBody>
      </p:sp>
      <p:sp>
        <p:nvSpPr>
          <p:cNvPr id="239" name="Turm-Bau"/>
          <p:cNvSpPr txBox="1"/>
          <p:nvPr/>
        </p:nvSpPr>
        <p:spPr>
          <a:xfrm>
            <a:off x="9872408" y="1143000"/>
            <a:ext cx="4639184"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Turm-Bau</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2" name="Stefan Janke, Heiko Etzold"/>
          <p:cNvSpPr txBox="1"/>
          <p:nvPr>
            <p:ph type="body" idx="21"/>
          </p:nvPr>
        </p:nvSpPr>
        <p:spPr>
          <a:prstGeom prst="rect">
            <a:avLst/>
          </a:prstGeom>
        </p:spPr>
        <p:txBody>
          <a:bodyPr/>
          <a:lstStyle/>
          <a:p>
            <a:pPr/>
            <a:r>
              <a:t>Stefan Janke, Heiko Etzold</a:t>
            </a:r>
          </a:p>
        </p:txBody>
      </p:sp>
      <p:sp>
        <p:nvSpPr>
          <p:cNvPr id="243" name="Turm-Bau"/>
          <p:cNvSpPr txBox="1"/>
          <p:nvPr/>
        </p:nvSpPr>
        <p:spPr>
          <a:xfrm>
            <a:off x="4284408" y="1143000"/>
            <a:ext cx="4639184"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Turm-Bau</a:t>
            </a:r>
          </a:p>
        </p:txBody>
      </p:sp>
      <p:pic>
        <p:nvPicPr>
          <p:cNvPr id="244" name="code-tower.png" descr="code-tower.png"/>
          <p:cNvPicPr>
            <a:picLocks noChangeAspect="1"/>
          </p:cNvPicPr>
          <p:nvPr/>
        </p:nvPicPr>
        <p:blipFill>
          <a:blip r:embed="rId2">
            <a:extLst/>
          </a:blip>
          <a:srcRect l="0" t="0" r="0" b="67968"/>
          <a:stretch>
            <a:fillRect/>
          </a:stretch>
        </p:blipFill>
        <p:spPr>
          <a:xfrm>
            <a:off x="559462" y="7203699"/>
            <a:ext cx="11290402" cy="5288727"/>
          </a:xfrm>
          <a:prstGeom prst="rect">
            <a:avLst/>
          </a:prstGeom>
          <a:ln w="12700">
            <a:miter lim="400000"/>
          </a:ln>
        </p:spPr>
      </p:pic>
      <p:pic>
        <p:nvPicPr>
          <p:cNvPr id="245" name="code-tower.png" descr="code-tower.png"/>
          <p:cNvPicPr>
            <a:picLocks noChangeAspect="1"/>
          </p:cNvPicPr>
          <p:nvPr/>
        </p:nvPicPr>
        <p:blipFill>
          <a:blip r:embed="rId2">
            <a:extLst/>
          </a:blip>
          <a:srcRect l="0" t="37143" r="0" b="0"/>
          <a:stretch>
            <a:fillRect/>
          </a:stretch>
        </p:blipFill>
        <p:spPr>
          <a:xfrm>
            <a:off x="12636617" y="2021359"/>
            <a:ext cx="11290402" cy="1037814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8" name="Stefan Janke"/>
          <p:cNvSpPr txBox="1"/>
          <p:nvPr>
            <p:ph type="body" idx="21"/>
          </p:nvPr>
        </p:nvSpPr>
        <p:spPr>
          <a:prstGeom prst="rect">
            <a:avLst/>
          </a:prstGeom>
        </p:spPr>
        <p:txBody>
          <a:bodyPr/>
          <a:lstStyle/>
          <a:p>
            <a:pPr/>
            <a:r>
              <a:t>Stefan Janke</a:t>
            </a:r>
          </a:p>
        </p:txBody>
      </p:sp>
      <p:sp>
        <p:nvSpPr>
          <p:cNvPr id="249" name="Erkunde selbst, was man mit den Befehlen  „setze“ und „ändere()“ machen kann!"/>
          <p:cNvSpPr/>
          <p:nvPr/>
        </p:nvSpPr>
        <p:spPr>
          <a:xfrm>
            <a:off x="1346437" y="2622576"/>
            <a:ext cx="21691126" cy="8954944"/>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p>
            <a:pPr>
              <a:spcBef>
                <a:spcPts val="900"/>
              </a:spcBef>
              <a:defRPr>
                <a:latin typeface="Avenir Next Regular"/>
                <a:ea typeface="Avenir Next Regular"/>
                <a:cs typeface="Avenir Next Regular"/>
                <a:sym typeface="Avenir Next Regular"/>
              </a:defRPr>
            </a:pPr>
            <a:r>
              <a:t>Erkunde selbst, was man mit den Befehlen </a:t>
            </a:r>
            <a:br/>
            <a:r>
              <a:t>„setze“ und „ändere()“ machen kann!</a:t>
            </a:r>
          </a:p>
        </p:txBody>
      </p:sp>
      <p:sp>
        <p:nvSpPr>
          <p:cNvPr id="250" name="Positionen ändern"/>
          <p:cNvSpPr txBox="1"/>
          <p:nvPr/>
        </p:nvSpPr>
        <p:spPr>
          <a:xfrm>
            <a:off x="7867840" y="1143000"/>
            <a:ext cx="8648320"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Positionen ändern</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3" name="Stefan Janke, Heiko Etzold"/>
          <p:cNvSpPr txBox="1"/>
          <p:nvPr>
            <p:ph type="body" idx="21"/>
          </p:nvPr>
        </p:nvSpPr>
        <p:spPr>
          <a:prstGeom prst="rect">
            <a:avLst/>
          </a:prstGeom>
        </p:spPr>
        <p:txBody>
          <a:bodyPr/>
          <a:lstStyle/>
          <a:p>
            <a:pPr/>
            <a:r>
              <a:t>Stefan Janke, Heiko Etzold</a:t>
            </a:r>
          </a:p>
        </p:txBody>
      </p:sp>
      <p:sp>
        <p:nvSpPr>
          <p:cNvPr id="254" name="Positionen ändern"/>
          <p:cNvSpPr txBox="1"/>
          <p:nvPr/>
        </p:nvSpPr>
        <p:spPr>
          <a:xfrm>
            <a:off x="2406840" y="1143000"/>
            <a:ext cx="8648320"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Positionen ändern</a:t>
            </a:r>
          </a:p>
        </p:txBody>
      </p:sp>
      <p:pic>
        <p:nvPicPr>
          <p:cNvPr id="255" name="code-cubebuilder.png" descr="code-cubebuilder.png"/>
          <p:cNvPicPr>
            <a:picLocks noChangeAspect="1"/>
          </p:cNvPicPr>
          <p:nvPr/>
        </p:nvPicPr>
        <p:blipFill>
          <a:blip r:embed="rId2">
            <a:extLst/>
          </a:blip>
          <a:stretch>
            <a:fillRect/>
          </a:stretch>
        </p:blipFill>
        <p:spPr>
          <a:xfrm>
            <a:off x="12770346" y="511480"/>
            <a:ext cx="10716533" cy="1233054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8" name="Stefan Janke"/>
          <p:cNvSpPr txBox="1"/>
          <p:nvPr>
            <p:ph type="body" idx="21"/>
          </p:nvPr>
        </p:nvSpPr>
        <p:spPr>
          <a:prstGeom prst="rect">
            <a:avLst/>
          </a:prstGeom>
        </p:spPr>
        <p:txBody>
          <a:bodyPr/>
          <a:lstStyle/>
          <a:p>
            <a:pPr/>
            <a:r>
              <a:t>Stefan Janke</a:t>
            </a:r>
          </a:p>
        </p:txBody>
      </p:sp>
      <p:sp>
        <p:nvSpPr>
          <p:cNvPr id="259" name="Baue ein Klötzchen auf einem beliebigen Feld!…"/>
          <p:cNvSpPr/>
          <p:nvPr/>
        </p:nvSpPr>
        <p:spPr>
          <a:xfrm>
            <a:off x="890354" y="3271767"/>
            <a:ext cx="21691126" cy="8842276"/>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p>
            <a:pPr algn="l">
              <a:spcBef>
                <a:spcPts val="900"/>
              </a:spcBef>
              <a:defRPr>
                <a:latin typeface="Avenir Next Regular"/>
                <a:ea typeface="Avenir Next Regular"/>
                <a:cs typeface="Avenir Next Regular"/>
                <a:sym typeface="Avenir Next Regular"/>
              </a:defRPr>
            </a:pPr>
            <a:r>
              <a:t>Baue ein Klötzchen auf einem beliebigen Feld!</a:t>
            </a:r>
          </a:p>
          <a:p>
            <a:pPr algn="l">
              <a:spcBef>
                <a:spcPts val="900"/>
              </a:spcBef>
              <a:defRPr>
                <a:latin typeface="Avenir Next Regular"/>
                <a:ea typeface="Avenir Next Regular"/>
                <a:cs typeface="Avenir Next Regular"/>
                <a:sym typeface="Avenir Next Regular"/>
              </a:defRPr>
            </a:pPr>
            <a:r>
              <a:t>Baue von diesem Feld aus eine Reihe mit 40 Klötzchen in folgende Richtungen:</a:t>
            </a:r>
          </a:p>
          <a:p>
            <a:pPr algn="l">
              <a:spcBef>
                <a:spcPts val="900"/>
              </a:spcBef>
              <a:defRPr>
                <a:latin typeface="Avenir Next Regular"/>
                <a:ea typeface="Avenir Next Regular"/>
                <a:cs typeface="Avenir Next Regular"/>
                <a:sym typeface="Avenir Next Regular"/>
              </a:defRPr>
            </a:pPr>
            <a:r>
              <a:t>- nach rechts									-	nach vorn</a:t>
            </a:r>
          </a:p>
          <a:p>
            <a:pPr algn="l">
              <a:spcBef>
                <a:spcPts val="900"/>
              </a:spcBef>
              <a:defRPr>
                <a:latin typeface="Avenir Next Regular"/>
                <a:ea typeface="Avenir Next Regular"/>
                <a:cs typeface="Avenir Next Regular"/>
                <a:sym typeface="Avenir Next Regular"/>
              </a:defRPr>
            </a:pPr>
            <a:r>
              <a:t>- nach links									-	nach hinten</a:t>
            </a:r>
          </a:p>
          <a:p>
            <a:pPr algn="l">
              <a:spcBef>
                <a:spcPts val="900"/>
              </a:spcBef>
              <a:defRPr>
                <a:latin typeface="Avenir Next Regular"/>
                <a:ea typeface="Avenir Next Regular"/>
                <a:cs typeface="Avenir Next Regular"/>
                <a:sym typeface="Avenir Next Regular"/>
              </a:defRPr>
            </a:pPr>
            <a:r>
              <a:t>- diagonal nach vorn rechts					-	diagonal nach vorn links</a:t>
            </a:r>
          </a:p>
          <a:p>
            <a:pPr algn="l">
              <a:spcBef>
                <a:spcPts val="900"/>
              </a:spcBef>
              <a:defRPr>
                <a:latin typeface="Avenir Next Regular"/>
                <a:ea typeface="Avenir Next Regular"/>
                <a:cs typeface="Avenir Next Regular"/>
                <a:sym typeface="Avenir Next Regular"/>
              </a:defRPr>
            </a:pPr>
            <a:r>
              <a:t>- diagonal nach hinten links					-	diagonal nach hinten rechts</a:t>
            </a:r>
          </a:p>
        </p:txBody>
      </p:sp>
      <p:sp>
        <p:nvSpPr>
          <p:cNvPr id="260" name="Übungen"/>
          <p:cNvSpPr txBox="1"/>
          <p:nvPr/>
        </p:nvSpPr>
        <p:spPr>
          <a:xfrm>
            <a:off x="9929304" y="1143000"/>
            <a:ext cx="4525392"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Übungen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1" name="Stefan Janke"/>
          <p:cNvSpPr txBox="1"/>
          <p:nvPr>
            <p:ph type="body" idx="21"/>
          </p:nvPr>
        </p:nvSpPr>
        <p:spPr>
          <a:prstGeom prst="rect">
            <a:avLst/>
          </a:prstGeom>
        </p:spPr>
        <p:txBody>
          <a:bodyPr/>
          <a:lstStyle/>
          <a:p>
            <a:pPr/>
            <a:r>
              <a:t>Stefan Janke</a:t>
            </a:r>
          </a:p>
        </p:txBody>
      </p:sp>
      <p:sp>
        <p:nvSpPr>
          <p:cNvPr id="162" name="Erwürfel dir eine Zahl und führt alle Aktionen aus, die kleiner oder gleich dieser Zahl sind:…"/>
          <p:cNvSpPr/>
          <p:nvPr/>
        </p:nvSpPr>
        <p:spPr>
          <a:xfrm>
            <a:off x="966554" y="3526035"/>
            <a:ext cx="22450892" cy="873855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254000" tIns="254000" rIns="254000" bIns="254000"/>
          <a:lstStyle/>
          <a:p>
            <a:pPr algn="l">
              <a:spcBef>
                <a:spcPts val="900"/>
              </a:spcBef>
              <a:defRPr sz="4000">
                <a:latin typeface="Avenir Next Regular"/>
                <a:ea typeface="Avenir Next Regular"/>
                <a:cs typeface="Avenir Next Regular"/>
                <a:sym typeface="Avenir Next Regular"/>
              </a:defRPr>
            </a:pPr>
            <a:r>
              <a:t>Erwürfel dir eine Zahl und führt alle Aktionen aus, die kleiner oder gleich dieser Zahl sind:</a:t>
            </a:r>
          </a:p>
          <a:p>
            <a:pPr marL="992187" indent="-992187" algn="l">
              <a:spcBef>
                <a:spcPts val="900"/>
              </a:spcBef>
              <a:buSzPct val="100000"/>
              <a:buAutoNum type="arabicParenR" startAt="1"/>
              <a:defRPr sz="4000">
                <a:latin typeface="Avenir Next Regular"/>
                <a:ea typeface="Avenir Next Regular"/>
                <a:cs typeface="Avenir Next Regular"/>
                <a:sym typeface="Avenir Next Regular"/>
              </a:defRPr>
            </a:pPr>
            <a:r>
              <a:t>Bastel ein Namensschildchen!</a:t>
            </a:r>
          </a:p>
          <a:p>
            <a:pPr marL="992187" indent="-992187" algn="l">
              <a:spcBef>
                <a:spcPts val="900"/>
              </a:spcBef>
              <a:buSzPct val="100000"/>
              <a:buAutoNum type="arabicParenR" startAt="1"/>
              <a:defRPr sz="4000">
                <a:latin typeface="Avenir Next Regular"/>
                <a:ea typeface="Avenir Next Regular"/>
                <a:cs typeface="Avenir Next Regular"/>
                <a:sym typeface="Avenir Next Regular"/>
              </a:defRPr>
            </a:pPr>
            <a:r>
              <a:t>Schreibe vor deinen Namen ein Adjektiv, das denselben Anfangsbuchstaben besitzt wie dein Vorname!</a:t>
            </a:r>
          </a:p>
          <a:p>
            <a:pPr marL="992187" indent="-992187" algn="l">
              <a:spcBef>
                <a:spcPts val="900"/>
              </a:spcBef>
              <a:buSzPct val="100000"/>
              <a:buAutoNum type="arabicParenR" startAt="1"/>
              <a:defRPr sz="4000">
                <a:latin typeface="Avenir Next Regular"/>
                <a:ea typeface="Avenir Next Regular"/>
                <a:cs typeface="Avenir Next Regular"/>
                <a:sym typeface="Avenir Next Regular"/>
              </a:defRPr>
            </a:pPr>
            <a:r>
              <a:t>Male ein kleines Bild auf das Schild, das etwas mit deinem liebsten Hobby zu tun hat!</a:t>
            </a:r>
          </a:p>
          <a:p>
            <a:pPr marL="992187" indent="-992187" algn="l">
              <a:spcBef>
                <a:spcPts val="900"/>
              </a:spcBef>
              <a:buSzPct val="100000"/>
              <a:buAutoNum type="arabicParenR" startAt="1"/>
              <a:defRPr sz="4000">
                <a:latin typeface="Avenir Next Regular"/>
                <a:ea typeface="Avenir Next Regular"/>
                <a:cs typeface="Avenir Next Regular"/>
                <a:sym typeface="Avenir Next Regular"/>
              </a:defRPr>
            </a:pPr>
            <a:r>
              <a:t>Schätze, wie viele Klötzchen sich jedes Kind deiner Klasse aus der Kiste nehmen müsste, damit alle Kinder gleich viele Klötzchen besitzen und schreibe die Zahl auf dein Schildchen!</a:t>
            </a:r>
          </a:p>
          <a:p>
            <a:pPr marL="992187" indent="-992187" algn="l">
              <a:spcBef>
                <a:spcPts val="900"/>
              </a:spcBef>
              <a:buSzPct val="100000"/>
              <a:buAutoNum type="arabicParenR" startAt="1"/>
              <a:defRPr sz="4000">
                <a:latin typeface="Avenir Next Regular"/>
                <a:ea typeface="Avenir Next Regular"/>
                <a:cs typeface="Avenir Next Regular"/>
                <a:sym typeface="Avenir Next Regular"/>
              </a:defRPr>
            </a:pPr>
            <a:r>
              <a:t>Überlege dir, welches im Wald lebende Tier du am liebsten sein würdest und male oder schreibe es auf dein Schild!</a:t>
            </a:r>
          </a:p>
          <a:p>
            <a:pPr marL="992187" indent="-992187" algn="l">
              <a:spcBef>
                <a:spcPts val="900"/>
              </a:spcBef>
              <a:buSzPct val="100000"/>
              <a:buAutoNum type="arabicParenR" startAt="1"/>
              <a:defRPr sz="4000">
                <a:latin typeface="Avenir Next Regular"/>
                <a:ea typeface="Avenir Next Regular"/>
                <a:cs typeface="Avenir Next Regular"/>
                <a:sym typeface="Avenir Next Regular"/>
              </a:defRPr>
            </a:pPr>
            <a:r>
              <a:t>Versuche, dieses Lieblingstier mit den Klötzchen nachzubauen!</a:t>
            </a:r>
          </a:p>
        </p:txBody>
      </p:sp>
      <p:sp>
        <p:nvSpPr>
          <p:cNvPr id="163" name="Namensschild"/>
          <p:cNvSpPr txBox="1"/>
          <p:nvPr/>
        </p:nvSpPr>
        <p:spPr>
          <a:xfrm>
            <a:off x="8809164" y="1143000"/>
            <a:ext cx="6765672"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Namensschild</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3" name="Stefan Janke, Heiko Etzold"/>
          <p:cNvSpPr txBox="1"/>
          <p:nvPr>
            <p:ph type="body" idx="21"/>
          </p:nvPr>
        </p:nvSpPr>
        <p:spPr>
          <a:prstGeom prst="rect">
            <a:avLst/>
          </a:prstGeom>
        </p:spPr>
        <p:txBody>
          <a:bodyPr/>
          <a:lstStyle/>
          <a:p>
            <a:pPr/>
            <a:r>
              <a:t>Stefan Janke, Heiko Etzold</a:t>
            </a:r>
          </a:p>
        </p:txBody>
      </p:sp>
      <p:sp>
        <p:nvSpPr>
          <p:cNvPr id="264" name="Programmiere die Würfelbauwerke!"/>
          <p:cNvSpPr/>
          <p:nvPr/>
        </p:nvSpPr>
        <p:spPr>
          <a:xfrm>
            <a:off x="4074159" y="2472681"/>
            <a:ext cx="16235682" cy="1825526"/>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lstStyle>
            <a:lvl1pPr>
              <a:spcBef>
                <a:spcPts val="900"/>
              </a:spcBef>
              <a:defRPr>
                <a:latin typeface="Avenir Next Regular"/>
                <a:ea typeface="Avenir Next Regular"/>
                <a:cs typeface="Avenir Next Regular"/>
                <a:sym typeface="Avenir Next Regular"/>
              </a:defRPr>
            </a:lvl1pPr>
          </a:lstStyle>
          <a:p>
            <a:pPr/>
            <a:r>
              <a:t>Programmiere die Würfelbauwerke!</a:t>
            </a:r>
          </a:p>
        </p:txBody>
      </p:sp>
      <p:sp>
        <p:nvSpPr>
          <p:cNvPr id="265" name="Gebäude 1"/>
          <p:cNvSpPr/>
          <p:nvPr/>
        </p:nvSpPr>
        <p:spPr>
          <a:xfrm>
            <a:off x="198275" y="11467558"/>
            <a:ext cx="5764214"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Gebäude 1</a:t>
            </a:r>
          </a:p>
        </p:txBody>
      </p:sp>
      <p:sp>
        <p:nvSpPr>
          <p:cNvPr id="266" name="Gebäude 2"/>
          <p:cNvSpPr/>
          <p:nvPr/>
        </p:nvSpPr>
        <p:spPr>
          <a:xfrm>
            <a:off x="6272145" y="11467558"/>
            <a:ext cx="5764213"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Gebäude 2</a:t>
            </a:r>
          </a:p>
        </p:txBody>
      </p:sp>
      <p:sp>
        <p:nvSpPr>
          <p:cNvPr id="267" name="Gebäude 3"/>
          <p:cNvSpPr/>
          <p:nvPr/>
        </p:nvSpPr>
        <p:spPr>
          <a:xfrm>
            <a:off x="12347200" y="11467558"/>
            <a:ext cx="5764214"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Gebäude 3</a:t>
            </a:r>
          </a:p>
        </p:txBody>
      </p:sp>
      <p:sp>
        <p:nvSpPr>
          <p:cNvPr id="268" name="Gebäude 4"/>
          <p:cNvSpPr/>
          <p:nvPr/>
        </p:nvSpPr>
        <p:spPr>
          <a:xfrm>
            <a:off x="18420892" y="11467558"/>
            <a:ext cx="5764214"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Gebäude 4</a:t>
            </a:r>
          </a:p>
        </p:txBody>
      </p:sp>
      <p:sp>
        <p:nvSpPr>
          <p:cNvPr id="269" name="Komplexe Übungen"/>
          <p:cNvSpPr txBox="1"/>
          <p:nvPr/>
        </p:nvSpPr>
        <p:spPr>
          <a:xfrm>
            <a:off x="7402004" y="1143000"/>
            <a:ext cx="9579992"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Komplexe Übungen</a:t>
            </a:r>
          </a:p>
        </p:txBody>
      </p:sp>
      <p:pic>
        <p:nvPicPr>
          <p:cNvPr id="270" name="code-task1.png" descr="code-task1.png"/>
          <p:cNvPicPr>
            <a:picLocks noChangeAspect="1"/>
          </p:cNvPicPr>
          <p:nvPr/>
        </p:nvPicPr>
        <p:blipFill>
          <a:blip r:embed="rId2">
            <a:extLst/>
          </a:blip>
          <a:stretch>
            <a:fillRect/>
          </a:stretch>
        </p:blipFill>
        <p:spPr>
          <a:xfrm>
            <a:off x="349881" y="4864100"/>
            <a:ext cx="5461001" cy="6574363"/>
          </a:xfrm>
          <a:prstGeom prst="rect">
            <a:avLst/>
          </a:prstGeom>
          <a:ln w="12700">
            <a:miter lim="400000"/>
          </a:ln>
        </p:spPr>
      </p:pic>
      <p:pic>
        <p:nvPicPr>
          <p:cNvPr id="271" name="code-task2.png" descr="code-task2.png"/>
          <p:cNvPicPr>
            <a:picLocks noChangeAspect="1"/>
          </p:cNvPicPr>
          <p:nvPr/>
        </p:nvPicPr>
        <p:blipFill>
          <a:blip r:embed="rId3">
            <a:extLst/>
          </a:blip>
          <a:stretch>
            <a:fillRect/>
          </a:stretch>
        </p:blipFill>
        <p:spPr>
          <a:xfrm>
            <a:off x="6423751" y="4864100"/>
            <a:ext cx="5461001" cy="6568830"/>
          </a:xfrm>
          <a:prstGeom prst="rect">
            <a:avLst/>
          </a:prstGeom>
          <a:ln w="12700">
            <a:miter lim="400000"/>
          </a:ln>
        </p:spPr>
      </p:pic>
      <p:pic>
        <p:nvPicPr>
          <p:cNvPr id="272" name="code-task3.png" descr="code-task3.png"/>
          <p:cNvPicPr>
            <a:picLocks noChangeAspect="1"/>
          </p:cNvPicPr>
          <p:nvPr/>
        </p:nvPicPr>
        <p:blipFill>
          <a:blip r:embed="rId4">
            <a:extLst/>
          </a:blip>
          <a:stretch>
            <a:fillRect/>
          </a:stretch>
        </p:blipFill>
        <p:spPr>
          <a:xfrm>
            <a:off x="12763640" y="4864100"/>
            <a:ext cx="5461001" cy="6568829"/>
          </a:xfrm>
          <a:prstGeom prst="rect">
            <a:avLst/>
          </a:prstGeom>
          <a:ln w="12700">
            <a:miter lim="400000"/>
          </a:ln>
        </p:spPr>
      </p:pic>
      <p:pic>
        <p:nvPicPr>
          <p:cNvPr id="273" name="code-task4.png" descr="code-task4.png"/>
          <p:cNvPicPr>
            <a:picLocks noChangeAspect="1"/>
          </p:cNvPicPr>
          <p:nvPr/>
        </p:nvPicPr>
        <p:blipFill>
          <a:blip r:embed="rId5">
            <a:extLst/>
          </a:blip>
          <a:stretch>
            <a:fillRect/>
          </a:stretch>
        </p:blipFill>
        <p:spPr>
          <a:xfrm>
            <a:off x="18572498" y="4864100"/>
            <a:ext cx="5461001" cy="656883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6" name="Stefan Janke, Heiko Etzold"/>
          <p:cNvSpPr txBox="1"/>
          <p:nvPr>
            <p:ph type="body" idx="21"/>
          </p:nvPr>
        </p:nvSpPr>
        <p:spPr>
          <a:prstGeom prst="rect">
            <a:avLst/>
          </a:prstGeom>
        </p:spPr>
        <p:txBody>
          <a:bodyPr/>
          <a:lstStyle/>
          <a:p>
            <a:pPr/>
            <a:r>
              <a:t>Stefan Janke, Heiko Etzold</a:t>
            </a:r>
          </a:p>
        </p:txBody>
      </p:sp>
      <p:sp>
        <p:nvSpPr>
          <p:cNvPr id="277" name="Programmiere die Würfelbauwerke!"/>
          <p:cNvSpPr/>
          <p:nvPr/>
        </p:nvSpPr>
        <p:spPr>
          <a:xfrm>
            <a:off x="4074159" y="2472681"/>
            <a:ext cx="16235682" cy="1825526"/>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lstStyle>
            <a:lvl1pPr>
              <a:spcBef>
                <a:spcPts val="900"/>
              </a:spcBef>
              <a:defRPr>
                <a:latin typeface="Avenir Next Regular"/>
                <a:ea typeface="Avenir Next Regular"/>
                <a:cs typeface="Avenir Next Regular"/>
                <a:sym typeface="Avenir Next Regular"/>
              </a:defRPr>
            </a:lvl1pPr>
          </a:lstStyle>
          <a:p>
            <a:pPr/>
            <a:r>
              <a:t>Programmiere die Würfelbauwerke!</a:t>
            </a:r>
          </a:p>
        </p:txBody>
      </p:sp>
      <p:sp>
        <p:nvSpPr>
          <p:cNvPr id="278" name="Gebäude 5"/>
          <p:cNvSpPr/>
          <p:nvPr/>
        </p:nvSpPr>
        <p:spPr>
          <a:xfrm>
            <a:off x="198275" y="11467558"/>
            <a:ext cx="5764214"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Gebäude 5</a:t>
            </a:r>
          </a:p>
        </p:txBody>
      </p:sp>
      <p:sp>
        <p:nvSpPr>
          <p:cNvPr id="279" name="Gebäude 6"/>
          <p:cNvSpPr/>
          <p:nvPr/>
        </p:nvSpPr>
        <p:spPr>
          <a:xfrm>
            <a:off x="6272145" y="11467558"/>
            <a:ext cx="5764213"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Gebäude 6</a:t>
            </a:r>
          </a:p>
        </p:txBody>
      </p:sp>
      <p:sp>
        <p:nvSpPr>
          <p:cNvPr id="280" name="Gebäude 7"/>
          <p:cNvSpPr/>
          <p:nvPr/>
        </p:nvSpPr>
        <p:spPr>
          <a:xfrm>
            <a:off x="12347200" y="11467558"/>
            <a:ext cx="5764214"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Gebäude 7</a:t>
            </a:r>
          </a:p>
        </p:txBody>
      </p:sp>
      <p:sp>
        <p:nvSpPr>
          <p:cNvPr id="281" name="Gebäude 8"/>
          <p:cNvSpPr/>
          <p:nvPr/>
        </p:nvSpPr>
        <p:spPr>
          <a:xfrm>
            <a:off x="18420892" y="11467558"/>
            <a:ext cx="5764214"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Gebäude 8</a:t>
            </a:r>
          </a:p>
        </p:txBody>
      </p:sp>
      <p:sp>
        <p:nvSpPr>
          <p:cNvPr id="282" name="Komplexe Übungen"/>
          <p:cNvSpPr txBox="1"/>
          <p:nvPr/>
        </p:nvSpPr>
        <p:spPr>
          <a:xfrm>
            <a:off x="7402004" y="1143000"/>
            <a:ext cx="9579992"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Komplexe Übungen</a:t>
            </a:r>
          </a:p>
        </p:txBody>
      </p:sp>
      <p:pic>
        <p:nvPicPr>
          <p:cNvPr id="283" name="code-task5.png" descr="code-task5.png"/>
          <p:cNvPicPr>
            <a:picLocks noChangeAspect="1"/>
          </p:cNvPicPr>
          <p:nvPr/>
        </p:nvPicPr>
        <p:blipFill>
          <a:blip r:embed="rId2">
            <a:extLst/>
          </a:blip>
          <a:stretch>
            <a:fillRect/>
          </a:stretch>
        </p:blipFill>
        <p:spPr>
          <a:xfrm>
            <a:off x="349881" y="4864100"/>
            <a:ext cx="5461001" cy="6568830"/>
          </a:xfrm>
          <a:prstGeom prst="rect">
            <a:avLst/>
          </a:prstGeom>
          <a:ln w="12700">
            <a:miter lim="400000"/>
          </a:ln>
        </p:spPr>
      </p:pic>
      <p:pic>
        <p:nvPicPr>
          <p:cNvPr id="284" name="code-task6.png" descr="code-task6.png"/>
          <p:cNvPicPr>
            <a:picLocks noChangeAspect="1"/>
          </p:cNvPicPr>
          <p:nvPr/>
        </p:nvPicPr>
        <p:blipFill>
          <a:blip r:embed="rId3">
            <a:extLst/>
          </a:blip>
          <a:stretch>
            <a:fillRect/>
          </a:stretch>
        </p:blipFill>
        <p:spPr>
          <a:xfrm>
            <a:off x="6423751" y="4864100"/>
            <a:ext cx="5461001" cy="6568830"/>
          </a:xfrm>
          <a:prstGeom prst="rect">
            <a:avLst/>
          </a:prstGeom>
          <a:ln w="12700">
            <a:miter lim="400000"/>
          </a:ln>
        </p:spPr>
      </p:pic>
      <p:pic>
        <p:nvPicPr>
          <p:cNvPr id="285" name="code-task7.png" descr="code-task7.png"/>
          <p:cNvPicPr>
            <a:picLocks noChangeAspect="1"/>
          </p:cNvPicPr>
          <p:nvPr/>
        </p:nvPicPr>
        <p:blipFill>
          <a:blip r:embed="rId4">
            <a:extLst/>
          </a:blip>
          <a:stretch>
            <a:fillRect/>
          </a:stretch>
        </p:blipFill>
        <p:spPr>
          <a:xfrm>
            <a:off x="12763640" y="4864100"/>
            <a:ext cx="5461001" cy="6568830"/>
          </a:xfrm>
          <a:prstGeom prst="rect">
            <a:avLst/>
          </a:prstGeom>
          <a:ln w="12700">
            <a:miter lim="400000"/>
          </a:ln>
        </p:spPr>
      </p:pic>
      <p:pic>
        <p:nvPicPr>
          <p:cNvPr id="286" name="code-task8.png" descr="code-task8.png"/>
          <p:cNvPicPr>
            <a:picLocks noChangeAspect="1"/>
          </p:cNvPicPr>
          <p:nvPr/>
        </p:nvPicPr>
        <p:blipFill>
          <a:blip r:embed="rId5">
            <a:extLst/>
          </a:blip>
          <a:stretch>
            <a:fillRect/>
          </a:stretch>
        </p:blipFill>
        <p:spPr>
          <a:xfrm>
            <a:off x="18747083" y="4864100"/>
            <a:ext cx="5461001" cy="656883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6" name="Stefan Janke, Nevit Dilmen (https://commons.wikimedia.org/wiki/File:Alien1ces.svg)"/>
          <p:cNvSpPr txBox="1"/>
          <p:nvPr>
            <p:ph type="body" idx="21"/>
          </p:nvPr>
        </p:nvSpPr>
        <p:spPr>
          <a:prstGeom prst="rect">
            <a:avLst/>
          </a:prstGeom>
        </p:spPr>
        <p:txBody>
          <a:bodyPr/>
          <a:lstStyle/>
          <a:p>
            <a:pPr/>
            <a:r>
              <a:t>Stefan Janke, Nevit Dilmen (https://commons.wikimedia.org/wiki/File:Alien1ces.svg)</a:t>
            </a:r>
          </a:p>
        </p:txBody>
      </p:sp>
      <p:sp>
        <p:nvSpPr>
          <p:cNvPr id="167" name="Stell dir vor, ein Alien steht morgen früh vor deiner Tür. Es hat zwar aufgrund seiner hohen Intelligenz schnell deine Sprache gelernt, kennt allerdings aus seinem Kulturkreis lediglich runde Formen. Für dein neues Brettspiel braucht ihr jedoch einen Wür"/>
          <p:cNvSpPr/>
          <p:nvPr/>
        </p:nvSpPr>
        <p:spPr>
          <a:xfrm>
            <a:off x="930848" y="4677633"/>
            <a:ext cx="15643754" cy="774407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254000" tIns="254000" rIns="254000" bIns="254000"/>
          <a:lstStyle>
            <a:lvl1pPr algn="l">
              <a:spcBef>
                <a:spcPts val="900"/>
              </a:spcBef>
              <a:defRPr>
                <a:latin typeface="Avenir Next Regular"/>
                <a:ea typeface="Avenir Next Regular"/>
                <a:cs typeface="Avenir Next Regular"/>
                <a:sym typeface="Avenir Next Regular"/>
              </a:defRPr>
            </a:lvl1pPr>
          </a:lstStyle>
          <a:p>
            <a:pPr/>
            <a:r>
              <a:t>Stell dir vor, ein Alien steht morgen früh vor deiner Tür. Es hat zwar aufgrund seiner hohen Intelligenz schnell deine Sprache gelernt, kennt allerdings aus seinem Kulturkreis lediglich runde Formen. Für dein neues Brettspiel braucht ihr jedoch einen Würfel. Versuche dem Wesen zu erklären, worum es sich dabei handelt.</a:t>
            </a:r>
          </a:p>
        </p:txBody>
      </p:sp>
      <p:sp>
        <p:nvSpPr>
          <p:cNvPr id="168" name="Der Würfel"/>
          <p:cNvSpPr txBox="1"/>
          <p:nvPr/>
        </p:nvSpPr>
        <p:spPr>
          <a:xfrm>
            <a:off x="9557956" y="1143000"/>
            <a:ext cx="5268088"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Der Würfel</a:t>
            </a:r>
          </a:p>
        </p:txBody>
      </p:sp>
      <p:pic>
        <p:nvPicPr>
          <p:cNvPr id="169" name="Alien1ces.svg.png" descr="Alien1ces.svg.png"/>
          <p:cNvPicPr>
            <a:picLocks noChangeAspect="1"/>
          </p:cNvPicPr>
          <p:nvPr/>
        </p:nvPicPr>
        <p:blipFill>
          <a:blip r:embed="rId2">
            <a:extLst/>
          </a:blip>
          <a:stretch>
            <a:fillRect/>
          </a:stretch>
        </p:blipFill>
        <p:spPr>
          <a:xfrm>
            <a:off x="17975414" y="3600732"/>
            <a:ext cx="4759869" cy="826852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2" name="Stefan Janke, Nevit Dilmen (https://commons.wikimedia.org/wiki/File:Alien1ces.svg)"/>
          <p:cNvSpPr txBox="1"/>
          <p:nvPr>
            <p:ph type="body" idx="21"/>
          </p:nvPr>
        </p:nvSpPr>
        <p:spPr>
          <a:prstGeom prst="rect">
            <a:avLst/>
          </a:prstGeom>
        </p:spPr>
        <p:txBody>
          <a:bodyPr/>
          <a:lstStyle/>
          <a:p>
            <a:pPr/>
            <a:r>
              <a:t>Stefan Janke, Nevit Dilmen (https://commons.wikimedia.org/wiki/File:Alien1ces.svg)</a:t>
            </a:r>
          </a:p>
        </p:txBody>
      </p:sp>
      <p:sp>
        <p:nvSpPr>
          <p:cNvPr id="173" name="Stell die Situation mit deinem Banknachbarn oder deiner Banknachbarin nach, indem du so tust, als wärest du das Alien!…"/>
          <p:cNvSpPr/>
          <p:nvPr/>
        </p:nvSpPr>
        <p:spPr>
          <a:xfrm>
            <a:off x="966554" y="4437630"/>
            <a:ext cx="16527833" cy="7358767"/>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lstStyle/>
          <a:p>
            <a:pPr algn="l">
              <a:spcBef>
                <a:spcPts val="900"/>
              </a:spcBef>
              <a:defRPr>
                <a:latin typeface="Avenir Next Regular"/>
                <a:ea typeface="Avenir Next Regular"/>
                <a:cs typeface="Avenir Next Regular"/>
                <a:sym typeface="Avenir Next Regular"/>
              </a:defRPr>
            </a:pPr>
            <a:r>
              <a:t>Stell die Situation mit deinem Banknachbarn oder deiner Banknachbarin nach, indem du so tust, als wärest du das Alien! </a:t>
            </a:r>
          </a:p>
          <a:p>
            <a:pPr algn="l">
              <a:spcBef>
                <a:spcPts val="900"/>
              </a:spcBef>
              <a:defRPr>
                <a:latin typeface="Avenir Next Regular"/>
                <a:ea typeface="Avenir Next Regular"/>
                <a:cs typeface="Avenir Next Regular"/>
                <a:sym typeface="Avenir Next Regular"/>
              </a:defRPr>
            </a:pPr>
            <a:r>
              <a:t>Das Alien ist dabei vollkommen unwissend und sollte </a:t>
            </a:r>
            <a:br/>
            <a:r>
              <a:t>kritische Nachfragen stellen, wenn es etwas nicht </a:t>
            </a:r>
            <a:br/>
            <a:r>
              <a:t>versteht. </a:t>
            </a:r>
          </a:p>
          <a:p>
            <a:pPr algn="l">
              <a:spcBef>
                <a:spcPts val="900"/>
              </a:spcBef>
              <a:defRPr>
                <a:latin typeface="Avenir Next Regular"/>
                <a:ea typeface="Avenir Next Regular"/>
                <a:cs typeface="Avenir Next Regular"/>
                <a:sym typeface="Avenir Next Regular"/>
              </a:defRPr>
            </a:pPr>
            <a:r>
              <a:t>Tauscht anschließend eure Rollen.</a:t>
            </a:r>
          </a:p>
        </p:txBody>
      </p:sp>
      <p:sp>
        <p:nvSpPr>
          <p:cNvPr id="174" name="Der Würfel"/>
          <p:cNvSpPr txBox="1"/>
          <p:nvPr/>
        </p:nvSpPr>
        <p:spPr>
          <a:xfrm>
            <a:off x="9557956" y="1143000"/>
            <a:ext cx="5268088"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Der Würfel</a:t>
            </a:r>
          </a:p>
        </p:txBody>
      </p:sp>
      <p:pic>
        <p:nvPicPr>
          <p:cNvPr id="175" name="Alien1ces.svg.png" descr="Alien1ces.svg.png"/>
          <p:cNvPicPr>
            <a:picLocks noChangeAspect="1"/>
          </p:cNvPicPr>
          <p:nvPr/>
        </p:nvPicPr>
        <p:blipFill>
          <a:blip r:embed="rId2">
            <a:extLst/>
          </a:blip>
          <a:stretch>
            <a:fillRect/>
          </a:stretch>
        </p:blipFill>
        <p:spPr>
          <a:xfrm>
            <a:off x="17975414" y="3600732"/>
            <a:ext cx="4759869" cy="8268523"/>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8" name="Stefan Janke"/>
          <p:cNvSpPr txBox="1"/>
          <p:nvPr>
            <p:ph type="body" idx="21"/>
          </p:nvPr>
        </p:nvSpPr>
        <p:spPr>
          <a:prstGeom prst="rect">
            <a:avLst/>
          </a:prstGeom>
        </p:spPr>
        <p:txBody>
          <a:bodyPr/>
          <a:lstStyle/>
          <a:p>
            <a:pPr/>
            <a:r>
              <a:t>Stefan Janke</a:t>
            </a:r>
          </a:p>
        </p:txBody>
      </p:sp>
      <p:sp>
        <p:nvSpPr>
          <p:cNvPr id="179" name="Stelle zwischen dir und deinem Banknachbarn oder deiner Banknachbarin einen Sichtschutz auf.…"/>
          <p:cNvSpPr/>
          <p:nvPr/>
        </p:nvSpPr>
        <p:spPr>
          <a:xfrm>
            <a:off x="966554" y="4841225"/>
            <a:ext cx="22450892" cy="7358766"/>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lstStyle/>
          <a:p>
            <a:pPr algn="l">
              <a:spcBef>
                <a:spcPts val="900"/>
              </a:spcBef>
              <a:defRPr>
                <a:latin typeface="Avenir Next Regular"/>
                <a:ea typeface="Avenir Next Regular"/>
                <a:cs typeface="Avenir Next Regular"/>
                <a:sym typeface="Avenir Next Regular"/>
              </a:defRPr>
            </a:pPr>
            <a:r>
              <a:t>Stelle zwischen dir und deinem Banknachbarn oder deiner Banknachbarin einen Sichtschutz auf. </a:t>
            </a:r>
          </a:p>
          <a:p>
            <a:pPr algn="l">
              <a:spcBef>
                <a:spcPts val="900"/>
              </a:spcBef>
              <a:defRPr>
                <a:latin typeface="Avenir Next Regular"/>
                <a:ea typeface="Avenir Next Regular"/>
                <a:cs typeface="Avenir Next Regular"/>
                <a:sym typeface="Avenir Next Regular"/>
              </a:defRPr>
            </a:pPr>
            <a:r>
              <a:t>Du denkst dir ein Würfelgebäude mit 10 Klötzchen aus und baust es vor dir auf! </a:t>
            </a:r>
          </a:p>
          <a:p>
            <a:pPr algn="l">
              <a:spcBef>
                <a:spcPts val="900"/>
              </a:spcBef>
              <a:defRPr>
                <a:latin typeface="Avenir Next Regular"/>
                <a:ea typeface="Avenir Next Regular"/>
                <a:cs typeface="Avenir Next Regular"/>
                <a:sym typeface="Avenir Next Regular"/>
              </a:defRPr>
            </a:pPr>
            <a:r>
              <a:t>Erkläre deinem/deiner Partner/-in, wie er/sie dieses Gebäude bauen kann! </a:t>
            </a:r>
          </a:p>
          <a:p>
            <a:pPr algn="l">
              <a:spcBef>
                <a:spcPts val="900"/>
              </a:spcBef>
              <a:defRPr>
                <a:latin typeface="Avenir Next Regular"/>
                <a:ea typeface="Avenir Next Regular"/>
                <a:cs typeface="Avenir Next Regular"/>
                <a:sym typeface="Avenir Next Regular"/>
              </a:defRPr>
            </a:pPr>
            <a:r>
              <a:t>Vergleicht anschließend und tauscht die Rollen!</a:t>
            </a:r>
          </a:p>
        </p:txBody>
      </p:sp>
      <p:sp>
        <p:nvSpPr>
          <p:cNvPr id="180" name="Würfelbauwerke"/>
          <p:cNvSpPr txBox="1"/>
          <p:nvPr/>
        </p:nvSpPr>
        <p:spPr>
          <a:xfrm>
            <a:off x="8202612" y="1143000"/>
            <a:ext cx="7978776"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Würfelbauwerke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3" name="Stefan Janke"/>
          <p:cNvSpPr txBox="1"/>
          <p:nvPr>
            <p:ph type="body" idx="21"/>
          </p:nvPr>
        </p:nvSpPr>
        <p:spPr>
          <a:prstGeom prst="rect">
            <a:avLst/>
          </a:prstGeom>
        </p:spPr>
        <p:txBody>
          <a:bodyPr/>
          <a:lstStyle/>
          <a:p>
            <a:pPr/>
            <a:r>
              <a:t>Stefan Janke</a:t>
            </a:r>
          </a:p>
        </p:txBody>
      </p:sp>
      <p:sp>
        <p:nvSpPr>
          <p:cNvPr id="184" name="Welche Probleme sind beim Beschreiben des Bauprozesses entstanden?"/>
          <p:cNvSpPr/>
          <p:nvPr/>
        </p:nvSpPr>
        <p:spPr>
          <a:xfrm>
            <a:off x="966554" y="4460225"/>
            <a:ext cx="22450892" cy="7358766"/>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a:spcBef>
                <a:spcPts val="900"/>
              </a:spcBef>
              <a:defRPr>
                <a:latin typeface="Avenir Next Regular"/>
                <a:ea typeface="Avenir Next Regular"/>
                <a:cs typeface="Avenir Next Regular"/>
                <a:sym typeface="Avenir Next Regular"/>
              </a:defRPr>
            </a:lvl1pPr>
          </a:lstStyle>
          <a:p>
            <a:pPr/>
            <a:r>
              <a:t>Welche Probleme sind beim Beschreiben des Bauprozesses entstanden?</a:t>
            </a:r>
          </a:p>
        </p:txBody>
      </p:sp>
      <p:sp>
        <p:nvSpPr>
          <p:cNvPr id="185" name="Würfelbauwerke"/>
          <p:cNvSpPr txBox="1"/>
          <p:nvPr/>
        </p:nvSpPr>
        <p:spPr>
          <a:xfrm>
            <a:off x="8202612" y="1143000"/>
            <a:ext cx="7978776"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Würfelbauwerke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8" name="Stefan Janke, Heiko Etzold"/>
          <p:cNvSpPr txBox="1"/>
          <p:nvPr>
            <p:ph type="body" idx="21"/>
          </p:nvPr>
        </p:nvSpPr>
        <p:spPr>
          <a:prstGeom prst="rect">
            <a:avLst/>
          </a:prstGeom>
        </p:spPr>
        <p:txBody>
          <a:bodyPr/>
          <a:lstStyle/>
          <a:p>
            <a:pPr/>
            <a:r>
              <a:t>Stefan Janke, Heiko Etzold</a:t>
            </a:r>
          </a:p>
        </p:txBody>
      </p:sp>
      <p:sp>
        <p:nvSpPr>
          <p:cNvPr id="189" name="Stellt euch vor ihr seid Architekten und wollt einem Computer ein Würfelgebäude beschreiben, damit dieser es darstellen kann. Eindeutigkeit und Klarheit sind hierbei von besonderer Bedeutung.…"/>
          <p:cNvSpPr/>
          <p:nvPr/>
        </p:nvSpPr>
        <p:spPr>
          <a:xfrm>
            <a:off x="966554" y="3825225"/>
            <a:ext cx="15627074" cy="7358766"/>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p>
            <a:pPr algn="l">
              <a:spcBef>
                <a:spcPts val="900"/>
              </a:spcBef>
              <a:defRPr>
                <a:latin typeface="Avenir Next Regular"/>
                <a:ea typeface="Avenir Next Regular"/>
                <a:cs typeface="Avenir Next Regular"/>
                <a:sym typeface="Avenir Next Regular"/>
              </a:defRPr>
            </a:pPr>
            <a:r>
              <a:t>Stellt euch vor ihr seid Architekten und wollt einem Computer ein Würfelgebäude beschreiben, damit dieser es darstellen kann. Eindeutigkeit und Klarheit sind hierbei von besonderer Bedeutung.</a:t>
            </a:r>
          </a:p>
          <a:p>
            <a:pPr algn="l">
              <a:spcBef>
                <a:spcPts val="900"/>
              </a:spcBef>
              <a:defRPr>
                <a:latin typeface="Avenir Next Regular"/>
                <a:ea typeface="Avenir Next Regular"/>
                <a:cs typeface="Avenir Next Regular"/>
                <a:sym typeface="Avenir Next Regular"/>
              </a:defRPr>
            </a:pPr>
            <a:r>
              <a:t>Findet heraus, was die Klötzchen-App alles kann.</a:t>
            </a:r>
          </a:p>
        </p:txBody>
      </p:sp>
      <p:sp>
        <p:nvSpPr>
          <p:cNvPr id="190" name="Klötzchen-App"/>
          <p:cNvSpPr txBox="1"/>
          <p:nvPr/>
        </p:nvSpPr>
        <p:spPr>
          <a:xfrm>
            <a:off x="8604440" y="1143000"/>
            <a:ext cx="7175120"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Klötzchen-App</a:t>
            </a:r>
          </a:p>
        </p:txBody>
      </p:sp>
      <p:pic>
        <p:nvPicPr>
          <p:cNvPr id="191" name="AppIcon1024.png" descr="AppIcon1024.png"/>
          <p:cNvPicPr>
            <a:picLocks noChangeAspect="1"/>
          </p:cNvPicPr>
          <p:nvPr/>
        </p:nvPicPr>
        <p:blipFill>
          <a:blip r:embed="rId2">
            <a:extLst/>
          </a:blip>
          <a:srcRect l="7337" t="7337" r="7339" b="7339"/>
          <a:stretch>
            <a:fillRect/>
          </a:stretch>
        </p:blipFill>
        <p:spPr>
          <a:xfrm>
            <a:off x="17651584" y="5541726"/>
            <a:ext cx="4355705" cy="4355704"/>
          </a:xfrm>
          <a:custGeom>
            <a:avLst/>
            <a:gdLst/>
            <a:ahLst/>
            <a:cxnLst>
              <a:cxn ang="0">
                <a:pos x="wd2" y="hd2"/>
              </a:cxn>
              <a:cxn ang="5400000">
                <a:pos x="wd2" y="hd2"/>
              </a:cxn>
              <a:cxn ang="10800000">
                <a:pos x="wd2" y="hd2"/>
              </a:cxn>
              <a:cxn ang="16200000">
                <a:pos x="wd2" y="hd2"/>
              </a:cxn>
            </a:cxnLst>
            <a:rect l="0" t="0" r="r" b="b"/>
            <a:pathLst>
              <a:path w="21599" h="21599" fill="norm" stroke="1" extrusionOk="0">
                <a:moveTo>
                  <a:pt x="6976" y="0"/>
                </a:moveTo>
                <a:cubicBezTo>
                  <a:pt x="4929" y="0"/>
                  <a:pt x="3700" y="1"/>
                  <a:pt x="2881" y="342"/>
                </a:cubicBezTo>
                <a:cubicBezTo>
                  <a:pt x="1701" y="772"/>
                  <a:pt x="772" y="1701"/>
                  <a:pt x="342" y="2881"/>
                </a:cubicBezTo>
                <a:cubicBezTo>
                  <a:pt x="1" y="3700"/>
                  <a:pt x="0" y="4929"/>
                  <a:pt x="0" y="6976"/>
                </a:cubicBezTo>
                <a:lnTo>
                  <a:pt x="0" y="14622"/>
                </a:lnTo>
                <a:cubicBezTo>
                  <a:pt x="0" y="16669"/>
                  <a:pt x="1" y="17899"/>
                  <a:pt x="342" y="18717"/>
                </a:cubicBezTo>
                <a:cubicBezTo>
                  <a:pt x="772" y="19898"/>
                  <a:pt x="1701" y="20828"/>
                  <a:pt x="2881" y="21258"/>
                </a:cubicBezTo>
                <a:cubicBezTo>
                  <a:pt x="3700" y="21600"/>
                  <a:pt x="4929" y="21599"/>
                  <a:pt x="6976" y="21599"/>
                </a:cubicBezTo>
                <a:lnTo>
                  <a:pt x="14622" y="21599"/>
                </a:lnTo>
                <a:cubicBezTo>
                  <a:pt x="16669" y="21599"/>
                  <a:pt x="17899" y="21600"/>
                  <a:pt x="18717" y="21258"/>
                </a:cubicBezTo>
                <a:cubicBezTo>
                  <a:pt x="19898" y="20828"/>
                  <a:pt x="20828" y="19898"/>
                  <a:pt x="21258" y="18717"/>
                </a:cubicBezTo>
                <a:cubicBezTo>
                  <a:pt x="21600" y="17899"/>
                  <a:pt x="21599" y="16669"/>
                  <a:pt x="21599" y="14622"/>
                </a:cubicBezTo>
                <a:lnTo>
                  <a:pt x="21599" y="6976"/>
                </a:lnTo>
                <a:cubicBezTo>
                  <a:pt x="21599" y="4929"/>
                  <a:pt x="21600" y="3700"/>
                  <a:pt x="21258" y="2881"/>
                </a:cubicBezTo>
                <a:cubicBezTo>
                  <a:pt x="20828" y="1701"/>
                  <a:pt x="19898" y="772"/>
                  <a:pt x="18717" y="342"/>
                </a:cubicBezTo>
                <a:cubicBezTo>
                  <a:pt x="17899" y="1"/>
                  <a:pt x="16669" y="0"/>
                  <a:pt x="14622" y="0"/>
                </a:cubicBezTo>
                <a:lnTo>
                  <a:pt x="6976" y="0"/>
                </a:lnTo>
                <a:close/>
              </a:path>
            </a:pathLst>
          </a:custGeom>
          <a:ln w="25400">
            <a:solidFill>
              <a:srgbClr val="F3F7F5"/>
            </a:solidFill>
            <a:miter lim="400000"/>
          </a:ln>
          <a:effectLst>
            <a:outerShdw sx="100000" sy="100000" kx="0" ky="0" algn="b" rotWithShape="0" blurRad="63500" dist="25400" dir="3600000">
              <a:srgbClr val="000000">
                <a:alpha val="70000"/>
              </a:srgbClr>
            </a:outerShdw>
          </a:effectLst>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4" name="Stefan Janke, Heiko Etzold"/>
          <p:cNvSpPr txBox="1"/>
          <p:nvPr>
            <p:ph type="body" idx="21"/>
          </p:nvPr>
        </p:nvSpPr>
        <p:spPr>
          <a:prstGeom prst="rect">
            <a:avLst/>
          </a:prstGeom>
        </p:spPr>
        <p:txBody>
          <a:bodyPr/>
          <a:lstStyle/>
          <a:p>
            <a:pPr/>
            <a:r>
              <a:t>Stefan Janke, Heiko Etzold</a:t>
            </a:r>
          </a:p>
        </p:txBody>
      </p:sp>
      <p:sp>
        <p:nvSpPr>
          <p:cNvPr id="195" name="Gebäude 1"/>
          <p:cNvSpPr/>
          <p:nvPr/>
        </p:nvSpPr>
        <p:spPr>
          <a:xfrm>
            <a:off x="2234396" y="9982088"/>
            <a:ext cx="5764213" cy="1532741"/>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Gebäude 1</a:t>
            </a:r>
          </a:p>
        </p:txBody>
      </p:sp>
      <p:sp>
        <p:nvSpPr>
          <p:cNvPr id="196" name="zu Aufgabe 6"/>
          <p:cNvSpPr txBox="1"/>
          <p:nvPr/>
        </p:nvSpPr>
        <p:spPr>
          <a:xfrm>
            <a:off x="8985440" y="1143000"/>
            <a:ext cx="6413120"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zu Aufgabe 6</a:t>
            </a:r>
          </a:p>
        </p:txBody>
      </p:sp>
      <p:pic>
        <p:nvPicPr>
          <p:cNvPr id="197" name="wuerfelfrontal1.png" descr="wuerfelfrontal1.png"/>
          <p:cNvPicPr>
            <a:picLocks noChangeAspect="1"/>
          </p:cNvPicPr>
          <p:nvPr/>
        </p:nvPicPr>
        <p:blipFill>
          <a:blip r:embed="rId2">
            <a:extLst/>
          </a:blip>
          <a:stretch>
            <a:fillRect/>
          </a:stretch>
        </p:blipFill>
        <p:spPr>
          <a:xfrm>
            <a:off x="2234396" y="4333020"/>
            <a:ext cx="5764284" cy="5679395"/>
          </a:xfrm>
          <a:prstGeom prst="rect">
            <a:avLst/>
          </a:prstGeom>
          <a:ln w="12700">
            <a:miter lim="400000"/>
          </a:ln>
        </p:spPr>
      </p:pic>
      <p:pic>
        <p:nvPicPr>
          <p:cNvPr id="198" name="wuerfelfrontal2.png" descr="wuerfelfrontal2.png"/>
          <p:cNvPicPr>
            <a:picLocks noChangeAspect="1"/>
          </p:cNvPicPr>
          <p:nvPr/>
        </p:nvPicPr>
        <p:blipFill>
          <a:blip r:embed="rId3">
            <a:extLst/>
          </a:blip>
          <a:stretch>
            <a:fillRect/>
          </a:stretch>
        </p:blipFill>
        <p:spPr>
          <a:xfrm>
            <a:off x="9309777" y="4332882"/>
            <a:ext cx="5764447" cy="5679557"/>
          </a:xfrm>
          <a:prstGeom prst="rect">
            <a:avLst/>
          </a:prstGeom>
          <a:ln w="12700">
            <a:miter lim="400000"/>
          </a:ln>
        </p:spPr>
      </p:pic>
      <p:pic>
        <p:nvPicPr>
          <p:cNvPr id="199" name="wuerfelfrontal3.png" descr="wuerfelfrontal3.png"/>
          <p:cNvPicPr>
            <a:picLocks noChangeAspect="1"/>
          </p:cNvPicPr>
          <p:nvPr/>
        </p:nvPicPr>
        <p:blipFill>
          <a:blip r:embed="rId4">
            <a:extLst/>
          </a:blip>
          <a:stretch>
            <a:fillRect/>
          </a:stretch>
        </p:blipFill>
        <p:spPr>
          <a:xfrm>
            <a:off x="16385392" y="4332882"/>
            <a:ext cx="5764446" cy="5679557"/>
          </a:xfrm>
          <a:prstGeom prst="rect">
            <a:avLst/>
          </a:prstGeom>
          <a:ln w="12700">
            <a:miter lim="400000"/>
          </a:ln>
        </p:spPr>
      </p:pic>
      <p:sp>
        <p:nvSpPr>
          <p:cNvPr id="200" name="Gebäude 2"/>
          <p:cNvSpPr/>
          <p:nvPr/>
        </p:nvSpPr>
        <p:spPr>
          <a:xfrm>
            <a:off x="9309777" y="9982088"/>
            <a:ext cx="5764213" cy="1532741"/>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Gebäude 2</a:t>
            </a:r>
          </a:p>
        </p:txBody>
      </p:sp>
      <p:sp>
        <p:nvSpPr>
          <p:cNvPr id="201" name="Gebäude 3"/>
          <p:cNvSpPr/>
          <p:nvPr/>
        </p:nvSpPr>
        <p:spPr>
          <a:xfrm>
            <a:off x="16385508" y="9982088"/>
            <a:ext cx="5764213" cy="1532741"/>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Gebäude 3</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4" name="Stefan Janke, Heiko Etzold"/>
          <p:cNvSpPr txBox="1"/>
          <p:nvPr>
            <p:ph type="body" idx="21"/>
          </p:nvPr>
        </p:nvSpPr>
        <p:spPr>
          <a:prstGeom prst="rect">
            <a:avLst/>
          </a:prstGeom>
        </p:spPr>
        <p:txBody>
          <a:bodyPr/>
          <a:lstStyle/>
          <a:p>
            <a:pPr/>
            <a:r>
              <a:t>Stefan Janke, Heiko Etzold</a:t>
            </a:r>
          </a:p>
        </p:txBody>
      </p:sp>
      <p:sp>
        <p:nvSpPr>
          <p:cNvPr id="205" name="Baut das Würfelgebäude in der Code-Ansicht!"/>
          <p:cNvSpPr/>
          <p:nvPr/>
        </p:nvSpPr>
        <p:spPr>
          <a:xfrm>
            <a:off x="1626954" y="3509166"/>
            <a:ext cx="21807410" cy="8254811"/>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gn="l">
              <a:spcBef>
                <a:spcPts val="900"/>
              </a:spcBef>
              <a:defRPr>
                <a:latin typeface="Avenir Next Regular"/>
                <a:ea typeface="Avenir Next Regular"/>
                <a:cs typeface="Avenir Next Regular"/>
                <a:sym typeface="Avenir Next Regular"/>
              </a:defRPr>
            </a:lvl1pPr>
          </a:lstStyle>
          <a:p>
            <a:pPr/>
            <a:r>
              <a:t>Baut das Würfelgebäude in der Code-Ansicht!</a:t>
            </a:r>
          </a:p>
        </p:txBody>
      </p:sp>
      <p:sp>
        <p:nvSpPr>
          <p:cNvPr id="206" name="Bau-Prozesse"/>
          <p:cNvSpPr txBox="1"/>
          <p:nvPr/>
        </p:nvSpPr>
        <p:spPr>
          <a:xfrm>
            <a:off x="8996616" y="1143000"/>
            <a:ext cx="6390768"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Bau-Prozesse</a:t>
            </a:r>
          </a:p>
        </p:txBody>
      </p:sp>
      <p:pic>
        <p:nvPicPr>
          <p:cNvPr id="207" name="IMG_3888.jpeg" descr="IMG_3888.jpeg"/>
          <p:cNvPicPr>
            <a:picLocks noChangeAspect="0"/>
          </p:cNvPicPr>
          <p:nvPr/>
        </p:nvPicPr>
        <p:blipFill>
          <a:blip r:embed="rId2">
            <a:extLst/>
          </a:blip>
          <a:srcRect l="6430" t="6507" r="8530" b="8517"/>
          <a:stretch>
            <a:fillRect/>
          </a:stretch>
        </p:blipFill>
        <p:spPr>
          <a:xfrm flipH="1">
            <a:off x="17506423" y="3135708"/>
            <a:ext cx="6015164" cy="7901784"/>
          </a:xfrm>
          <a:custGeom>
            <a:avLst/>
            <a:gdLst/>
            <a:ahLst/>
            <a:cxnLst>
              <a:cxn ang="0">
                <a:pos x="wd2" y="hd2"/>
              </a:cxn>
              <a:cxn ang="5400000">
                <a:pos x="wd2" y="hd2"/>
              </a:cxn>
              <a:cxn ang="10800000">
                <a:pos x="wd2" y="hd2"/>
              </a:cxn>
              <a:cxn ang="16200000">
                <a:pos x="wd2" y="hd2"/>
              </a:cxn>
            </a:cxnLst>
            <a:rect l="0" t="0" r="r" b="b"/>
            <a:pathLst>
              <a:path w="21586" h="21599" fill="norm" stroke="1" extrusionOk="0">
                <a:moveTo>
                  <a:pt x="4891" y="0"/>
                </a:moveTo>
                <a:lnTo>
                  <a:pt x="3491" y="333"/>
                </a:lnTo>
                <a:cubicBezTo>
                  <a:pt x="1900" y="712"/>
                  <a:pt x="21" y="1168"/>
                  <a:pt x="1" y="1180"/>
                </a:cubicBezTo>
                <a:cubicBezTo>
                  <a:pt x="-7" y="1185"/>
                  <a:pt x="104" y="1994"/>
                  <a:pt x="245" y="2978"/>
                </a:cubicBezTo>
                <a:cubicBezTo>
                  <a:pt x="387" y="3962"/>
                  <a:pt x="547" y="5080"/>
                  <a:pt x="602" y="5462"/>
                </a:cubicBezTo>
                <a:cubicBezTo>
                  <a:pt x="689" y="6075"/>
                  <a:pt x="713" y="6164"/>
                  <a:pt x="808" y="6218"/>
                </a:cubicBezTo>
                <a:cubicBezTo>
                  <a:pt x="875" y="6257"/>
                  <a:pt x="895" y="6290"/>
                  <a:pt x="861" y="6306"/>
                </a:cubicBezTo>
                <a:cubicBezTo>
                  <a:pt x="831" y="6320"/>
                  <a:pt x="816" y="6387"/>
                  <a:pt x="828" y="6456"/>
                </a:cubicBezTo>
                <a:cubicBezTo>
                  <a:pt x="863" y="6657"/>
                  <a:pt x="1039" y="7954"/>
                  <a:pt x="1205" y="9242"/>
                </a:cubicBezTo>
                <a:cubicBezTo>
                  <a:pt x="1290" y="9899"/>
                  <a:pt x="1381" y="10473"/>
                  <a:pt x="1408" y="10515"/>
                </a:cubicBezTo>
                <a:cubicBezTo>
                  <a:pt x="1434" y="10558"/>
                  <a:pt x="1480" y="10818"/>
                  <a:pt x="1509" y="11093"/>
                </a:cubicBezTo>
                <a:cubicBezTo>
                  <a:pt x="1537" y="11369"/>
                  <a:pt x="1595" y="11820"/>
                  <a:pt x="1636" y="12096"/>
                </a:cubicBezTo>
                <a:cubicBezTo>
                  <a:pt x="1676" y="12372"/>
                  <a:pt x="1745" y="12893"/>
                  <a:pt x="1789" y="13253"/>
                </a:cubicBezTo>
                <a:cubicBezTo>
                  <a:pt x="1834" y="13614"/>
                  <a:pt x="1883" y="13979"/>
                  <a:pt x="1898" y="14064"/>
                </a:cubicBezTo>
                <a:cubicBezTo>
                  <a:pt x="1928" y="14237"/>
                  <a:pt x="1564" y="14054"/>
                  <a:pt x="4930" y="15577"/>
                </a:cubicBezTo>
                <a:cubicBezTo>
                  <a:pt x="5669" y="15911"/>
                  <a:pt x="6175" y="16166"/>
                  <a:pt x="6222" y="16225"/>
                </a:cubicBezTo>
                <a:cubicBezTo>
                  <a:pt x="6290" y="16312"/>
                  <a:pt x="7400" y="16862"/>
                  <a:pt x="10325" y="18259"/>
                </a:cubicBezTo>
                <a:cubicBezTo>
                  <a:pt x="10813" y="18492"/>
                  <a:pt x="11269" y="18721"/>
                  <a:pt x="11339" y="18769"/>
                </a:cubicBezTo>
                <a:cubicBezTo>
                  <a:pt x="11409" y="18817"/>
                  <a:pt x="11863" y="19045"/>
                  <a:pt x="12349" y="19275"/>
                </a:cubicBezTo>
                <a:cubicBezTo>
                  <a:pt x="12835" y="19506"/>
                  <a:pt x="14135" y="20123"/>
                  <a:pt x="15237" y="20646"/>
                </a:cubicBezTo>
                <a:cubicBezTo>
                  <a:pt x="16340" y="21170"/>
                  <a:pt x="17276" y="21598"/>
                  <a:pt x="17318" y="21599"/>
                </a:cubicBezTo>
                <a:cubicBezTo>
                  <a:pt x="17360" y="21600"/>
                  <a:pt x="17562" y="21424"/>
                  <a:pt x="17770" y="21207"/>
                </a:cubicBezTo>
                <a:cubicBezTo>
                  <a:pt x="18298" y="20654"/>
                  <a:pt x="18988" y="19939"/>
                  <a:pt x="19580" y="19328"/>
                </a:cubicBezTo>
                <a:cubicBezTo>
                  <a:pt x="20629" y="18246"/>
                  <a:pt x="20583" y="18311"/>
                  <a:pt x="20765" y="17612"/>
                </a:cubicBezTo>
                <a:cubicBezTo>
                  <a:pt x="20853" y="17273"/>
                  <a:pt x="20934" y="16960"/>
                  <a:pt x="20944" y="16918"/>
                </a:cubicBezTo>
                <a:cubicBezTo>
                  <a:pt x="20963" y="16842"/>
                  <a:pt x="21564" y="14542"/>
                  <a:pt x="21587" y="14461"/>
                </a:cubicBezTo>
                <a:cubicBezTo>
                  <a:pt x="21593" y="14438"/>
                  <a:pt x="21245" y="14294"/>
                  <a:pt x="20813" y="14142"/>
                </a:cubicBezTo>
                <a:cubicBezTo>
                  <a:pt x="20381" y="13989"/>
                  <a:pt x="19777" y="13773"/>
                  <a:pt x="19470" y="13661"/>
                </a:cubicBezTo>
                <a:cubicBezTo>
                  <a:pt x="18309" y="13238"/>
                  <a:pt x="15439" y="12231"/>
                  <a:pt x="15394" y="12231"/>
                </a:cubicBezTo>
                <a:cubicBezTo>
                  <a:pt x="15296" y="12231"/>
                  <a:pt x="15285" y="12146"/>
                  <a:pt x="15373" y="12072"/>
                </a:cubicBezTo>
                <a:cubicBezTo>
                  <a:pt x="15448" y="12008"/>
                  <a:pt x="15491" y="11782"/>
                  <a:pt x="15626" y="10754"/>
                </a:cubicBezTo>
                <a:cubicBezTo>
                  <a:pt x="15715" y="10071"/>
                  <a:pt x="15836" y="9174"/>
                  <a:pt x="15892" y="8760"/>
                </a:cubicBezTo>
                <a:cubicBezTo>
                  <a:pt x="15949" y="8346"/>
                  <a:pt x="16001" y="7930"/>
                  <a:pt x="16009" y="7836"/>
                </a:cubicBezTo>
                <a:lnTo>
                  <a:pt x="16023" y="7664"/>
                </a:lnTo>
                <a:lnTo>
                  <a:pt x="13238" y="6903"/>
                </a:lnTo>
                <a:cubicBezTo>
                  <a:pt x="11706" y="6484"/>
                  <a:pt x="10404" y="6140"/>
                  <a:pt x="10345" y="6139"/>
                </a:cubicBezTo>
                <a:cubicBezTo>
                  <a:pt x="10286" y="6138"/>
                  <a:pt x="10209" y="6111"/>
                  <a:pt x="10174" y="6079"/>
                </a:cubicBezTo>
                <a:cubicBezTo>
                  <a:pt x="10139" y="6048"/>
                  <a:pt x="10091" y="6022"/>
                  <a:pt x="10069" y="6022"/>
                </a:cubicBezTo>
                <a:cubicBezTo>
                  <a:pt x="10046" y="6022"/>
                  <a:pt x="9963" y="6002"/>
                  <a:pt x="9885" y="5980"/>
                </a:cubicBezTo>
                <a:cubicBezTo>
                  <a:pt x="9760" y="5943"/>
                  <a:pt x="9752" y="5933"/>
                  <a:pt x="9824" y="5893"/>
                </a:cubicBezTo>
                <a:cubicBezTo>
                  <a:pt x="9910" y="5845"/>
                  <a:pt x="9910" y="5848"/>
                  <a:pt x="9999" y="2280"/>
                </a:cubicBezTo>
                <a:cubicBezTo>
                  <a:pt x="10014" y="1676"/>
                  <a:pt x="10037" y="1141"/>
                  <a:pt x="10050" y="1094"/>
                </a:cubicBezTo>
                <a:cubicBezTo>
                  <a:pt x="10068" y="1030"/>
                  <a:pt x="10043" y="997"/>
                  <a:pt x="9959" y="969"/>
                </a:cubicBezTo>
                <a:cubicBezTo>
                  <a:pt x="9896" y="948"/>
                  <a:pt x="8730" y="721"/>
                  <a:pt x="7368" y="465"/>
                </a:cubicBezTo>
                <a:lnTo>
                  <a:pt x="4891" y="0"/>
                </a:lnTo>
                <a:close/>
              </a:path>
            </a:pathLst>
          </a:cu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Demi Bold"/>
        <a:ea typeface="Avenir Next Demi Bold"/>
        <a:cs typeface="Avenir Next Demi Bold"/>
      </a:majorFont>
      <a:minorFont>
        <a:latin typeface="Avenir Next Demi Bold"/>
        <a:ea typeface="Avenir Next Demi Bold"/>
        <a:cs typeface="Avenir Next Demi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Demi Bold"/>
        <a:ea typeface="Avenir Next Demi Bold"/>
        <a:cs typeface="Avenir Next Demi Bold"/>
      </a:majorFont>
      <a:minorFont>
        <a:latin typeface="Avenir Next Demi Bold"/>
        <a:ea typeface="Avenir Next Demi Bold"/>
        <a:cs typeface="Avenir Next Demi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